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2"/>
  </p:notesMasterIdLst>
  <p:sldIdLst>
    <p:sldId id="256" r:id="rId2"/>
    <p:sldId id="258" r:id="rId3"/>
    <p:sldId id="260" r:id="rId4"/>
    <p:sldId id="261" r:id="rId5"/>
    <p:sldId id="262" r:id="rId6"/>
    <p:sldId id="263" r:id="rId7"/>
    <p:sldId id="266" r:id="rId8"/>
    <p:sldId id="267" r:id="rId9"/>
    <p:sldId id="27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3" autoAdjust="0"/>
    <p:restoredTop sz="94660"/>
  </p:normalViewPr>
  <p:slideViewPr>
    <p:cSldViewPr snapToGrid="0">
      <p:cViewPr varScale="1">
        <p:scale>
          <a:sx n="51" d="100"/>
          <a:sy n="51" d="100"/>
        </p:scale>
        <p:origin x="96" y="1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2019 Calls By Type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8D4-44B8-B9F3-39F659DA057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8D4-44B8-B9F3-39F659DA057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8D4-44B8-B9F3-39F659DA057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8D4-44B8-B9F3-39F659DA057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F8D4-44B8-B9F3-39F659DA057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F8D4-44B8-B9F3-39F659DA057F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F8D4-44B8-B9F3-39F659DA057F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F8D4-44B8-B9F3-39F659DA057F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F8D4-44B8-B9F3-39F659DA057F}"/>
              </c:ext>
            </c:extLst>
          </c:dPt>
          <c:dLbls>
            <c:dLbl>
              <c:idx val="1"/>
              <c:layout>
                <c:manualLayout>
                  <c:x val="4.19059691402211E-2"/>
                  <c:y val="-4.25504265253269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D4-44B8-B9F3-39F659DA057F}"/>
                </c:ext>
              </c:extLst>
            </c:dLbl>
            <c:dLbl>
              <c:idx val="2"/>
              <c:layout>
                <c:manualLayout>
                  <c:x val="5.2591863517060401E-3"/>
                  <c:y val="-0.11639015312404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D4-44B8-B9F3-39F659DA057F}"/>
                </c:ext>
              </c:extLst>
            </c:dLbl>
            <c:dLbl>
              <c:idx val="3"/>
              <c:layout>
                <c:manualLayout>
                  <c:x val="6.16469816272966E-2"/>
                  <c:y val="-2.8900527783281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D4-44B8-B9F3-39F659DA057F}"/>
                </c:ext>
              </c:extLst>
            </c:dLbl>
            <c:dLbl>
              <c:idx val="4"/>
              <c:layout>
                <c:manualLayout>
                  <c:x val="-6.7427026167183601E-2"/>
                  <c:y val="9.052048221000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8D4-44B8-B9F3-39F659DA057F}"/>
                </c:ext>
              </c:extLst>
            </c:dLbl>
            <c:dLbl>
              <c:idx val="5"/>
              <c:layout>
                <c:manualLayout>
                  <c:x val="-5.2596834486598298E-2"/>
                  <c:y val="9.51283833072093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8D4-44B8-B9F3-39F659DA057F}"/>
                </c:ext>
              </c:extLst>
            </c:dLbl>
            <c:dLbl>
              <c:idx val="6"/>
              <c:layout>
                <c:manualLayout>
                  <c:x val="-9.9323252207110399E-2"/>
                  <c:y val="1.65735281267293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8D4-44B8-B9F3-39F659DA057F}"/>
                </c:ext>
              </c:extLst>
            </c:dLbl>
            <c:dLbl>
              <c:idx val="7"/>
              <c:layout>
                <c:manualLayout>
                  <c:x val="-6.0562836737915099E-2"/>
                  <c:y val="-1.10895013229606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8D4-44B8-B9F3-39F659DA057F}"/>
                </c:ext>
              </c:extLst>
            </c:dLbl>
            <c:dLbl>
              <c:idx val="8"/>
              <c:layout>
                <c:manualLayout>
                  <c:x val="8.7887565168430798E-2"/>
                  <c:y val="-9.347204486658150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8D4-44B8-B9F3-39F659DA05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Sheet1!$A$17:$A$25</c:f>
              <c:strCache>
                <c:ptCount val="9"/>
                <c:pt idx="0">
                  <c:v>False Alarms</c:v>
                </c:pt>
                <c:pt idx="1">
                  <c:v>Fire</c:v>
                </c:pt>
                <c:pt idx="2">
                  <c:v>Good Intent</c:v>
                </c:pt>
                <c:pt idx="3">
                  <c:v>Hazardous Condition</c:v>
                </c:pt>
                <c:pt idx="4">
                  <c:v>Overpressure</c:v>
                </c:pt>
                <c:pt idx="5">
                  <c:v>Rescue, EMS</c:v>
                </c:pt>
                <c:pt idx="6">
                  <c:v>Service Call</c:v>
                </c:pt>
                <c:pt idx="7">
                  <c:v>Special Event</c:v>
                </c:pt>
                <c:pt idx="8">
                  <c:v>Weather Related Event</c:v>
                </c:pt>
              </c:strCache>
            </c:strRef>
          </c:cat>
          <c:val>
            <c:numRef>
              <c:f>Sheet1!$B$17:$B$25</c:f>
              <c:numCache>
                <c:formatCode>General</c:formatCode>
                <c:ptCount val="9"/>
                <c:pt idx="0">
                  <c:v>64</c:v>
                </c:pt>
                <c:pt idx="1">
                  <c:v>18</c:v>
                </c:pt>
                <c:pt idx="2">
                  <c:v>98</c:v>
                </c:pt>
                <c:pt idx="3">
                  <c:v>12</c:v>
                </c:pt>
                <c:pt idx="4">
                  <c:v>1</c:v>
                </c:pt>
                <c:pt idx="5">
                  <c:v>223</c:v>
                </c:pt>
                <c:pt idx="6">
                  <c:v>77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8D4-44B8-B9F3-39F659DA057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29F49-FB1B-A54C-98C9-3683093EB251}" type="datetimeFigureOut">
              <a:rPr lang="en-US" smtClean="0"/>
              <a:t>12/17/2019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DF1E8-FE99-C740-AA21-33A084316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4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4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4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360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2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4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2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121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44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379065-1C73-4843-BECC-719A70C26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9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271651" y="1762886"/>
            <a:ext cx="7656919" cy="3332229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0" b="32077"/>
          <a:stretch/>
        </p:blipFill>
        <p:spPr>
          <a:xfrm>
            <a:off x="-8200" y="9"/>
            <a:ext cx="12200200" cy="6857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D302-6593-4A4F-B7E1-95F435867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902889"/>
            <a:ext cx="12191999" cy="1828801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merican Typewriter" charset="0"/>
                <a:ea typeface="American Typewriter" charset="0"/>
                <a:cs typeface="American Typewriter" charset="0"/>
              </a:rPr>
              <a:t>Tega Cay Fire</a:t>
            </a:r>
          </a:p>
        </p:txBody>
      </p:sp>
    </p:spTree>
    <p:extLst>
      <p:ext uri="{BB962C8B-B14F-4D97-AF65-F5344CB8AC3E}">
        <p14:creationId xmlns:p14="http://schemas.microsoft.com/office/powerpoint/2010/main" val="34813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21668"/>
            <a:ext cx="10353762" cy="126187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Partnerships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6543" y="1483540"/>
            <a:ext cx="4856841" cy="5417820"/>
          </a:xfrm>
        </p:spPr>
        <p:txBody>
          <a:bodyPr>
            <a:normAutofit fontScale="40000" lnSpcReduction="20000"/>
          </a:bodyPr>
          <a:lstStyle/>
          <a:p>
            <a:r>
              <a:rPr lang="en-US" sz="3300" dirty="0"/>
              <a:t>City</a:t>
            </a:r>
          </a:p>
          <a:p>
            <a:pPr lvl="1"/>
            <a:r>
              <a:rPr lang="en-US" sz="3300" dirty="0"/>
              <a:t>Admin</a:t>
            </a:r>
          </a:p>
          <a:p>
            <a:pPr lvl="1"/>
            <a:r>
              <a:rPr lang="en-US" sz="3300" dirty="0"/>
              <a:t>Utilities</a:t>
            </a:r>
          </a:p>
          <a:p>
            <a:pPr lvl="1"/>
            <a:r>
              <a:rPr lang="en-US" sz="3300" dirty="0"/>
              <a:t>Public Works</a:t>
            </a:r>
          </a:p>
          <a:p>
            <a:pPr lvl="1"/>
            <a:r>
              <a:rPr lang="en-US" sz="3300" dirty="0"/>
              <a:t>Police Department</a:t>
            </a:r>
          </a:p>
          <a:p>
            <a:pPr lvl="1"/>
            <a:r>
              <a:rPr lang="en-US" sz="3300" dirty="0"/>
              <a:t>IT</a:t>
            </a:r>
          </a:p>
          <a:p>
            <a:pPr lvl="1"/>
            <a:r>
              <a:rPr lang="en-US" sz="3300" dirty="0"/>
              <a:t>HR</a:t>
            </a:r>
          </a:p>
          <a:p>
            <a:pPr lvl="1"/>
            <a:r>
              <a:rPr lang="en-US" sz="3300" dirty="0"/>
              <a:t>Operations</a:t>
            </a:r>
          </a:p>
          <a:p>
            <a:pPr lvl="1"/>
            <a:r>
              <a:rPr lang="en-US" sz="3300" dirty="0"/>
              <a:t>Development Services</a:t>
            </a:r>
          </a:p>
          <a:p>
            <a:r>
              <a:rPr lang="en-US" sz="3300" dirty="0"/>
              <a:t>York County </a:t>
            </a:r>
          </a:p>
          <a:p>
            <a:pPr lvl="1"/>
            <a:r>
              <a:rPr lang="en-US" sz="3300" dirty="0"/>
              <a:t>Fire Service</a:t>
            </a:r>
          </a:p>
          <a:p>
            <a:pPr lvl="2"/>
            <a:r>
              <a:rPr lang="en-US" sz="3300" dirty="0"/>
              <a:t>Tanker Task Force</a:t>
            </a:r>
          </a:p>
          <a:p>
            <a:pPr lvl="2"/>
            <a:r>
              <a:rPr lang="en-US" sz="3300" dirty="0"/>
              <a:t>Water Events</a:t>
            </a:r>
          </a:p>
          <a:p>
            <a:pPr lvl="2"/>
            <a:r>
              <a:rPr lang="en-US" sz="3300" dirty="0"/>
              <a:t>Training</a:t>
            </a:r>
          </a:p>
          <a:p>
            <a:pPr lvl="2"/>
            <a:r>
              <a:rPr lang="en-US" sz="3300" dirty="0"/>
              <a:t>Chief’s Association</a:t>
            </a:r>
          </a:p>
          <a:p>
            <a:pPr lvl="1"/>
            <a:r>
              <a:rPr lang="en-US" sz="3300" dirty="0"/>
              <a:t>EMS</a:t>
            </a:r>
          </a:p>
          <a:p>
            <a:pPr lvl="2"/>
            <a:r>
              <a:rPr lang="en-US" sz="3300" dirty="0"/>
              <a:t>Piedmont</a:t>
            </a:r>
          </a:p>
          <a:p>
            <a:pPr lvl="2"/>
            <a:r>
              <a:rPr lang="en-US" sz="3300" dirty="0"/>
              <a:t>Fort Mill Rescue</a:t>
            </a:r>
          </a:p>
          <a:p>
            <a:pPr lvl="1"/>
            <a:r>
              <a:rPr lang="en-US" sz="3300" dirty="0"/>
              <a:t>Carolina Dive and Rescue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7473705" y="1483540"/>
            <a:ext cx="4856841" cy="4781549"/>
          </a:xfrm>
        </p:spPr>
        <p:txBody>
          <a:bodyPr>
            <a:noAutofit/>
          </a:bodyPr>
          <a:lstStyle/>
          <a:p>
            <a:r>
              <a:rPr lang="en-US" sz="1300" dirty="0"/>
              <a:t>Emergency Management</a:t>
            </a:r>
          </a:p>
          <a:p>
            <a:pPr lvl="1"/>
            <a:r>
              <a:rPr lang="en-US" sz="1300" dirty="0"/>
              <a:t>Incident Action Planning</a:t>
            </a:r>
          </a:p>
          <a:p>
            <a:pPr lvl="1"/>
            <a:r>
              <a:rPr lang="en-US" sz="1300" dirty="0"/>
              <a:t>Active Violence/MCI Task Force</a:t>
            </a:r>
          </a:p>
          <a:p>
            <a:pPr lvl="1"/>
            <a:r>
              <a:rPr lang="en-US" sz="1300" dirty="0"/>
              <a:t>Weather and Natural Disaster Planning</a:t>
            </a:r>
          </a:p>
          <a:p>
            <a:pPr lvl="1"/>
            <a:r>
              <a:rPr lang="en-US" sz="1300" dirty="0"/>
              <a:t>SC Mobilization</a:t>
            </a:r>
          </a:p>
          <a:p>
            <a:r>
              <a:rPr lang="en-US" sz="1300" dirty="0"/>
              <a:t>SC State</a:t>
            </a:r>
          </a:p>
          <a:p>
            <a:pPr lvl="1"/>
            <a:r>
              <a:rPr lang="en-US" sz="1300" dirty="0"/>
              <a:t>ISO</a:t>
            </a:r>
          </a:p>
          <a:p>
            <a:pPr lvl="1"/>
            <a:r>
              <a:rPr lang="en-US" sz="1300" dirty="0"/>
              <a:t>DHEC</a:t>
            </a:r>
          </a:p>
          <a:p>
            <a:pPr lvl="1"/>
            <a:r>
              <a:rPr lang="en-US" sz="1300" dirty="0"/>
              <a:t>DNR</a:t>
            </a:r>
          </a:p>
          <a:p>
            <a:pPr lvl="1"/>
            <a:r>
              <a:rPr lang="en-US" sz="1300" dirty="0"/>
              <a:t>SLED</a:t>
            </a:r>
          </a:p>
          <a:p>
            <a:pPr lvl="1"/>
            <a:r>
              <a:rPr lang="en-US" sz="1300" dirty="0"/>
              <a:t>State Fire </a:t>
            </a:r>
          </a:p>
          <a:p>
            <a:pPr lvl="1"/>
            <a:r>
              <a:rPr lang="en-US" sz="1300" dirty="0"/>
              <a:t>SC Fire Chief’s Association</a:t>
            </a:r>
          </a:p>
          <a:p>
            <a:r>
              <a:rPr lang="en-US" sz="1300" dirty="0"/>
              <a:t>National</a:t>
            </a:r>
          </a:p>
          <a:p>
            <a:pPr lvl="1"/>
            <a:r>
              <a:rPr lang="en-US" sz="1300" dirty="0"/>
              <a:t>NFPA</a:t>
            </a:r>
          </a:p>
          <a:p>
            <a:pPr lvl="1"/>
            <a:r>
              <a:rPr lang="en-US" sz="1300" dirty="0"/>
              <a:t>International Code Council - Inspections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18" y="1555356"/>
            <a:ext cx="4522687" cy="498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FC42-24FB-4963-BF66-A407FB617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72" y="3030673"/>
            <a:ext cx="3981765" cy="1249650"/>
          </a:xfrm>
        </p:spPr>
        <p:txBody>
          <a:bodyPr>
            <a:normAutofit/>
          </a:bodyPr>
          <a:lstStyle/>
          <a:p>
            <a:r>
              <a:rPr lang="en-US" sz="3100" dirty="0"/>
              <a:t>Response Stats 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ABC82-C2D1-4340-A6DF-6E73DF06F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639056" y="2"/>
            <a:ext cx="7552944" cy="6857998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0D67AED-6E26-48BB-A948-D3602080EC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246698"/>
              </p:ext>
            </p:extLst>
          </p:nvPr>
        </p:nvGraphicFramePr>
        <p:xfrm>
          <a:off x="5206181" y="671053"/>
          <a:ext cx="6791632" cy="543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09F8B8-04D6-433E-AC68-45DECBA42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654671"/>
              </p:ext>
            </p:extLst>
          </p:nvPr>
        </p:nvGraphicFramePr>
        <p:xfrm>
          <a:off x="324862" y="3706297"/>
          <a:ext cx="2494538" cy="3003109"/>
        </p:xfrm>
        <a:graphic>
          <a:graphicData uri="http://schemas.openxmlformats.org/drawingml/2006/table">
            <a:tbl>
              <a:tblPr/>
              <a:tblGrid>
                <a:gridCol w="1377875">
                  <a:extLst>
                    <a:ext uri="{9D8B030D-6E8A-4147-A177-3AD203B41FA5}">
                      <a16:colId xmlns:a16="http://schemas.microsoft.com/office/drawing/2014/main" val="1159032949"/>
                    </a:ext>
                  </a:extLst>
                </a:gridCol>
                <a:gridCol w="1116663">
                  <a:extLst>
                    <a:ext uri="{9D8B030D-6E8A-4147-A177-3AD203B41FA5}">
                      <a16:colId xmlns:a16="http://schemas.microsoft.com/office/drawing/2014/main" val="2912172666"/>
                    </a:ext>
                  </a:extLst>
                </a:gridCol>
              </a:tblGrid>
              <a:tr h="226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False Alarms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   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431131"/>
                  </a:ext>
                </a:extLst>
              </a:tr>
              <a:tr h="303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Fire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430936"/>
                  </a:ext>
                </a:extLst>
              </a:tr>
              <a:tr h="268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Good Intent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371243"/>
                  </a:ext>
                </a:extLst>
              </a:tr>
              <a:tr h="4232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Hazardous               Condition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948745"/>
                  </a:ext>
                </a:extLst>
              </a:tr>
              <a:tr h="268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Overpressure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160072"/>
                  </a:ext>
                </a:extLst>
              </a:tr>
              <a:tr h="268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Rescue, EMS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542727"/>
                  </a:ext>
                </a:extLst>
              </a:tr>
              <a:tr h="268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Service Call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35688"/>
                  </a:ext>
                </a:extLst>
              </a:tr>
              <a:tr h="268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Special Event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748825"/>
                  </a:ext>
                </a:extLst>
              </a:tr>
              <a:tr h="4232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Weather Related Event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862053"/>
                  </a:ext>
                </a:extLst>
              </a:tr>
              <a:tr h="268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38756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63" y="4151165"/>
            <a:ext cx="1658376" cy="2211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2" y="311802"/>
            <a:ext cx="3656587" cy="274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E28DE-820A-4BD4-A449-95053CA5C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810357" cy="1261872"/>
          </a:xfrm>
        </p:spPr>
        <p:txBody>
          <a:bodyPr>
            <a:normAutofit/>
          </a:bodyPr>
          <a:lstStyle/>
          <a:p>
            <a:r>
              <a:rPr lang="en-US" sz="5400" u="sng" dirty="0">
                <a:latin typeface="American Typewriter" charset="0"/>
                <a:ea typeface="American Typewriter" charset="0"/>
                <a:cs typeface="American Typewriter" charset="0"/>
              </a:rPr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F8C4C-266D-4AFD-9F1A-5E4CDECCB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47156" y="1060476"/>
            <a:ext cx="4583099" cy="362267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merican Typewriter" charset="0"/>
                <a:ea typeface="American Typewriter" charset="0"/>
                <a:cs typeface="American Typewriter" charset="0"/>
              </a:rPr>
              <a:t>Current Year Stats</a:t>
            </a:r>
          </a:p>
          <a:p>
            <a:pPr lvl="1"/>
            <a:r>
              <a:rPr lang="en-US" sz="2400" dirty="0">
                <a:latin typeface="American Typewriter" charset="0"/>
                <a:ea typeface="American Typewriter" charset="0"/>
                <a:cs typeface="American Typewriter" charset="0"/>
              </a:rPr>
              <a:t>In 2019 the Tega Cay FD is on track to record over 3,000 training hours.	</a:t>
            </a:r>
          </a:p>
          <a:p>
            <a:pPr marL="450000" lvl="1" indent="0">
              <a:buNone/>
            </a:pPr>
            <a:endParaRPr lang="en-US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77E7A-69E2-4B29-8E95-BD37606E9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5119" y="1060476"/>
            <a:ext cx="5176881" cy="3963313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Projections for FY2020 per Firefighter</a:t>
            </a:r>
          </a:p>
          <a:p>
            <a:pPr lvl="1"/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Low Angle 16 Hours</a:t>
            </a:r>
          </a:p>
          <a:p>
            <a:pPr lvl="1"/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Confined Space 32 Hours</a:t>
            </a:r>
          </a:p>
          <a:p>
            <a:pPr lvl="1"/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ISO Compliant Class 1 Hours:</a:t>
            </a:r>
          </a:p>
          <a:p>
            <a:pPr lvl="2"/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Officer 12 Hours</a:t>
            </a:r>
          </a:p>
          <a:p>
            <a:pPr lvl="2"/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Company Level Training 192 Hours</a:t>
            </a:r>
          </a:p>
          <a:p>
            <a:pPr lvl="2"/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Hazmat  6 Hours</a:t>
            </a:r>
          </a:p>
          <a:p>
            <a:pPr lvl="2"/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Driver Operator 12 Hours</a:t>
            </a:r>
          </a:p>
          <a:p>
            <a:pPr lvl="2"/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Facility (Live Fire) 18 Hours</a:t>
            </a:r>
          </a:p>
          <a:p>
            <a:pPr lvl="1"/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EMT 24 Hours</a:t>
            </a:r>
            <a:r>
              <a:rPr lang="en-US" sz="2400" dirty="0">
                <a:latin typeface="American Typewriter" charset="0"/>
                <a:ea typeface="American Typewriter" charset="0"/>
                <a:cs typeface="American Typewriter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397395" y="2969719"/>
            <a:ext cx="2885390" cy="2164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536" y="3942434"/>
            <a:ext cx="3351712" cy="251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971" y="220001"/>
            <a:ext cx="7424058" cy="1257300"/>
          </a:xfrm>
        </p:spPr>
        <p:txBody>
          <a:bodyPr>
            <a:normAutofit/>
          </a:bodyPr>
          <a:lstStyle/>
          <a:p>
            <a:r>
              <a:rPr lang="en-US" sz="4800" u="sng" dirty="0">
                <a:latin typeface="American Typewriter" charset="0"/>
                <a:ea typeface="American Typewriter" charset="0"/>
                <a:cs typeface="American Typewriter" charset="0"/>
              </a:rPr>
              <a:t>Initiatives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755" y="1622327"/>
            <a:ext cx="3745291" cy="3714749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2800" dirty="0">
                <a:latin typeface="American Typewriter" charset="0"/>
                <a:ea typeface="American Typewriter" charset="0"/>
                <a:cs typeface="American Typewriter" charset="0"/>
              </a:rPr>
              <a:t>Events </a:t>
            </a:r>
          </a:p>
          <a:p>
            <a:pPr>
              <a:buFont typeface="Arial" charset="0"/>
              <a:buChar char="•"/>
            </a:pPr>
            <a:r>
              <a:rPr lang="en-US" sz="2800" dirty="0">
                <a:latin typeface="American Typewriter" charset="0"/>
                <a:ea typeface="American Typewriter" charset="0"/>
                <a:cs typeface="American Typewriter" charset="0"/>
              </a:rPr>
              <a:t>EMS</a:t>
            </a:r>
          </a:p>
          <a:p>
            <a:pPr>
              <a:buFont typeface="Arial" charset="0"/>
              <a:buChar char="•"/>
            </a:pPr>
            <a:r>
              <a:rPr lang="en-US" sz="2800" dirty="0">
                <a:latin typeface="American Typewriter" charset="0"/>
                <a:ea typeface="American Typewriter" charset="0"/>
                <a:cs typeface="American Typewriter" charset="0"/>
              </a:rPr>
              <a:t>Fire Response</a:t>
            </a:r>
          </a:p>
          <a:p>
            <a:pPr>
              <a:buFont typeface="Arial" charset="0"/>
              <a:buChar char="•"/>
            </a:pPr>
            <a:r>
              <a:rPr lang="en-US" sz="2800" dirty="0">
                <a:latin typeface="American Typewriter" charset="0"/>
                <a:ea typeface="American Typewriter" charset="0"/>
                <a:cs typeface="American Typewriter" charset="0"/>
              </a:rPr>
              <a:t>Education </a:t>
            </a:r>
          </a:p>
          <a:p>
            <a:pPr>
              <a:buFont typeface="Arial" charset="0"/>
              <a:buChar char="•"/>
            </a:pPr>
            <a:r>
              <a:rPr lang="en-US" sz="2800" dirty="0">
                <a:latin typeface="American Typewriter" charset="0"/>
                <a:ea typeface="American Typewriter" charset="0"/>
                <a:cs typeface="American Typewriter" charset="0"/>
              </a:rPr>
              <a:t>IAPs</a:t>
            </a:r>
          </a:p>
          <a:p>
            <a:pPr>
              <a:buFont typeface="Arial" charset="0"/>
              <a:buChar char="•"/>
            </a:pPr>
            <a:r>
              <a:rPr lang="en-US" sz="2800" dirty="0">
                <a:latin typeface="American Typewriter" charset="0"/>
                <a:ea typeface="American Typewriter" charset="0"/>
                <a:cs typeface="American Typewriter" charset="0"/>
              </a:rPr>
              <a:t>Community Involvement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85908" y="1577846"/>
            <a:ext cx="46060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>
                <a:latin typeface="American Typewriter" charset="0"/>
                <a:ea typeface="American Typewriter" charset="0"/>
                <a:cs typeface="American Typewriter" charset="0"/>
              </a:rPr>
              <a:t>Training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>
                <a:latin typeface="American Typewriter" charset="0"/>
                <a:ea typeface="American Typewriter" charset="0"/>
                <a:cs typeface="American Typewriter" charset="0"/>
              </a:rPr>
              <a:t>Software &amp; Development of formal training plan to meet ISO 1.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>
                <a:latin typeface="American Typewriter" charset="0"/>
                <a:ea typeface="American Typewriter" charset="0"/>
                <a:cs typeface="American Typewriter" charset="0"/>
              </a:rPr>
              <a:t>SCBA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>
                <a:latin typeface="American Typewriter" charset="0"/>
                <a:ea typeface="American Typewriter" charset="0"/>
                <a:cs typeface="American Typewriter" charset="0"/>
              </a:rPr>
              <a:t>Rescue – Confined Space, Rope, Vehicle, Water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372" y="2505681"/>
            <a:ext cx="3968562" cy="29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048" y="258921"/>
            <a:ext cx="6725255" cy="1257300"/>
          </a:xfrm>
        </p:spPr>
        <p:txBody>
          <a:bodyPr>
            <a:normAutofit/>
          </a:bodyPr>
          <a:lstStyle/>
          <a:p>
            <a:r>
              <a:rPr lang="en-US" sz="6600" u="sng" dirty="0">
                <a:latin typeface="American Typewriter" charset="0"/>
                <a:ea typeface="American Typewriter" charset="0"/>
                <a:cs typeface="American Typewriter" charset="0"/>
              </a:rPr>
              <a:t>Initiatives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65" y="1729552"/>
            <a:ext cx="391613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merican Typewriter" charset="0"/>
                <a:ea typeface="American Typewriter" charset="0"/>
                <a:cs typeface="American Typewriter" charset="0"/>
              </a:rPr>
              <a:t>Preplan and Inspection Program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merican Typewriter" charset="0"/>
                <a:ea typeface="American Typewriter" charset="0"/>
                <a:cs typeface="American Typewriter" charset="0"/>
              </a:rPr>
              <a:t>Knox Box Program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merican Typewriter" charset="0"/>
                <a:ea typeface="American Typewriter" charset="0"/>
                <a:cs typeface="American Typewriter" charset="0"/>
              </a:rPr>
              <a:t>Station 2 Upfit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merican Typewriter" charset="0"/>
                <a:ea typeface="American Typewriter" charset="0"/>
                <a:cs typeface="American Typewriter" charset="0"/>
              </a:rPr>
              <a:t>Sprinklers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merican Typewriter" charset="0"/>
                <a:ea typeface="American Typewriter" charset="0"/>
                <a:cs typeface="American Typewriter" charset="0"/>
              </a:rPr>
              <a:t>Staffing </a:t>
            </a: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merican Typewriter" charset="0"/>
                <a:ea typeface="American Typewriter" charset="0"/>
                <a:cs typeface="American Typewriter" charset="0"/>
              </a:rPr>
              <a:t>Promotions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324" y="1337392"/>
            <a:ext cx="5676900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ESO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Mobile CAD (1</a:t>
            </a:r>
            <a:r>
              <a:rPr lang="en-US" sz="2000" baseline="30000" dirty="0">
                <a:latin typeface="American Typewriter" charset="0"/>
                <a:ea typeface="American Typewriter" charset="0"/>
                <a:cs typeface="American Typewriter" charset="0"/>
              </a:rPr>
              <a:t>st</a:t>
            </a: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 Quarter 2020)</a:t>
            </a:r>
          </a:p>
          <a:p>
            <a:pPr marL="1257300" lvl="2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Safety of Fire Fighter – Info.</a:t>
            </a:r>
          </a:p>
          <a:p>
            <a:pPr marL="1257300" lvl="2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Mapping</a:t>
            </a:r>
          </a:p>
          <a:p>
            <a:pPr marL="1257300" lvl="2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Data Sharing 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Info Platform</a:t>
            </a:r>
          </a:p>
          <a:p>
            <a:pPr marL="1257300" lvl="2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>
                <a:latin typeface="American Typewriter" charset="0"/>
                <a:ea typeface="American Typewriter" charset="0"/>
                <a:cs typeface="American Typewriter" charset="0"/>
              </a:rPr>
              <a:t>Operations and Administration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15764" y="3418030"/>
            <a:ext cx="3676286" cy="274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81" y="97972"/>
            <a:ext cx="10353762" cy="1257300"/>
          </a:xfrm>
        </p:spPr>
        <p:txBody>
          <a:bodyPr/>
          <a:lstStyle/>
          <a:p>
            <a:r>
              <a:rPr lang="en-US" u="sng" dirty="0">
                <a:latin typeface="American Typewriter" charset="0"/>
                <a:ea typeface="American Typewriter" charset="0"/>
                <a:cs typeface="American Typewriter" charset="0"/>
              </a:rPr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694" y="1355272"/>
            <a:ext cx="7905106" cy="371474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3200" dirty="0">
                <a:latin typeface="American Typewriter" charset="0"/>
                <a:ea typeface="American Typewriter" charset="0"/>
                <a:cs typeface="American Typewriter" charset="0"/>
              </a:rPr>
              <a:t>Public Open House</a:t>
            </a:r>
          </a:p>
          <a:p>
            <a:pPr>
              <a:buFont typeface="Wingdings" charset="2"/>
              <a:buChar char="ü"/>
            </a:pPr>
            <a:r>
              <a:rPr lang="en-US" sz="3200" dirty="0">
                <a:latin typeface="American Typewriter" charset="0"/>
                <a:ea typeface="American Typewriter" charset="0"/>
                <a:cs typeface="American Typewriter" charset="0"/>
              </a:rPr>
              <a:t>Read, Interact &amp; Educate the Public</a:t>
            </a:r>
          </a:p>
          <a:p>
            <a:pPr>
              <a:buFont typeface="Wingdings" charset="2"/>
              <a:buChar char="ü"/>
            </a:pPr>
            <a:r>
              <a:rPr lang="en-US" sz="3200" dirty="0">
                <a:latin typeface="American Typewriter" charset="0"/>
                <a:ea typeface="American Typewriter" charset="0"/>
                <a:cs typeface="American Typewriter" charset="0"/>
              </a:rPr>
              <a:t>Station Tours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1" y="3890077"/>
            <a:ext cx="3543944" cy="2657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1986" y="3591578"/>
            <a:ext cx="3406596" cy="2554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68" y="3190068"/>
            <a:ext cx="2518475" cy="3357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68" y="312318"/>
            <a:ext cx="2518475" cy="263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8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9423" y="41564"/>
            <a:ext cx="5748108" cy="1257300"/>
          </a:xfrm>
        </p:spPr>
        <p:txBody>
          <a:bodyPr>
            <a:normAutofit/>
          </a:bodyPr>
          <a:lstStyle/>
          <a:p>
            <a:r>
              <a:rPr lang="en-US" sz="5400" u="sng" dirty="0">
                <a:latin typeface="American Typewriter" charset="0"/>
                <a:ea typeface="American Typewriter" charset="0"/>
                <a:cs typeface="American Typewriter" charset="0"/>
              </a:rPr>
              <a:t>Equipment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46" y="1073727"/>
            <a:ext cx="2732484" cy="4857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" y="4029075"/>
            <a:ext cx="4516024" cy="25402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44636" y="1298864"/>
            <a:ext cx="4287145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Ladder 1		2007 HME Ferrara</a:t>
            </a:r>
          </a:p>
          <a:p>
            <a:endParaRPr lang="en-US" dirty="0"/>
          </a:p>
          <a:p>
            <a:r>
              <a:rPr lang="en-US" dirty="0"/>
              <a:t>Engine 1		2006 Pierce Quantum</a:t>
            </a:r>
          </a:p>
          <a:p>
            <a:endParaRPr lang="en-US" dirty="0"/>
          </a:p>
          <a:p>
            <a:r>
              <a:rPr lang="en-US" dirty="0"/>
              <a:t>Brush 1		2006 Ford F-350</a:t>
            </a:r>
          </a:p>
          <a:p>
            <a:endParaRPr lang="en-US" dirty="0"/>
          </a:p>
          <a:p>
            <a:r>
              <a:rPr lang="en-US" dirty="0"/>
              <a:t>Engine 2		2015 E-One</a:t>
            </a:r>
          </a:p>
          <a:p>
            <a:endParaRPr lang="en-US" dirty="0"/>
          </a:p>
          <a:p>
            <a:r>
              <a:rPr lang="en-US" dirty="0"/>
              <a:t>Engine 4		1991 Pierce Dash</a:t>
            </a:r>
          </a:p>
          <a:p>
            <a:endParaRPr lang="en-US" dirty="0"/>
          </a:p>
          <a:p>
            <a:r>
              <a:rPr lang="en-US" dirty="0"/>
              <a:t>Service 1		1993 Ford F800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9" y="129638"/>
            <a:ext cx="3668121" cy="373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merican Typewriter" charset="0"/>
                <a:ea typeface="American Typewriter" charset="0"/>
                <a:cs typeface="American Typewriter" charset="0"/>
              </a:rPr>
              <a:t>Stations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Station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/>
              <a:t>1195 </a:t>
            </a:r>
            <a:r>
              <a:rPr lang="en-US" dirty="0" err="1"/>
              <a:t>Stonecrest</a:t>
            </a:r>
            <a:r>
              <a:rPr lang="en-US" dirty="0"/>
              <a:t> Blvd.</a:t>
            </a:r>
          </a:p>
          <a:p>
            <a:pPr lvl="1"/>
            <a:r>
              <a:rPr lang="en-US" dirty="0"/>
              <a:t>Opened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Station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7200 Tega Cay Dr.</a:t>
            </a:r>
          </a:p>
          <a:p>
            <a:r>
              <a:rPr lang="en-US" dirty="0"/>
              <a:t>Opened in 1973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68" y="3384411"/>
            <a:ext cx="3886205" cy="2590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99" y="3553878"/>
            <a:ext cx="3377801" cy="2251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831" y="3613990"/>
            <a:ext cx="1401780" cy="21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47"/>
            <a:ext cx="7689878" cy="1261872"/>
          </a:xfrm>
        </p:spPr>
        <p:txBody>
          <a:bodyPr/>
          <a:lstStyle/>
          <a:p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Community Involvement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28" y="1958050"/>
            <a:ext cx="4856841" cy="3622671"/>
          </a:xfrm>
        </p:spPr>
        <p:txBody>
          <a:bodyPr>
            <a:normAutofit/>
          </a:bodyPr>
          <a:lstStyle/>
          <a:p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City Events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July 4</a:t>
            </a:r>
            <a:r>
              <a:rPr lang="en-US" baseline="30000" dirty="0">
                <a:latin typeface="American Typewriter" charset="0"/>
                <a:ea typeface="American Typewriter" charset="0"/>
                <a:cs typeface="American Typewriter" charset="0"/>
              </a:rPr>
              <a:t>th</a:t>
            </a:r>
            <a:endParaRPr lang="en-US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Fall Festival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Veteran’s Day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Camp Cadet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Shop with a Hero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National Night 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1237" y="3134839"/>
            <a:ext cx="4057281" cy="3622672"/>
          </a:xfrm>
        </p:spPr>
        <p:txBody>
          <a:bodyPr>
            <a:normAutofit/>
          </a:bodyPr>
          <a:lstStyle/>
          <a:p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Fire Department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Read A Thon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Ride to School with a Firefighter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Story Time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Open House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Santa in the Cay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9/11 Remembrance</a:t>
            </a:r>
          </a:p>
          <a:p>
            <a:pPr lvl="1"/>
            <a:r>
              <a:rPr lang="en-US" dirty="0">
                <a:latin typeface="American Typewriter" charset="0"/>
                <a:ea typeface="American Typewriter" charset="0"/>
                <a:cs typeface="American Typewriter" charset="0"/>
              </a:rPr>
              <a:t>Lion’s Vision Screening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05" y="3205308"/>
            <a:ext cx="2554321" cy="3431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0" y="4963244"/>
            <a:ext cx="2355877" cy="1766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70" y="3574345"/>
            <a:ext cx="2523301" cy="3155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80" y="219132"/>
            <a:ext cx="3548918" cy="26616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83" y="1031888"/>
            <a:ext cx="3170251" cy="220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0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">
      <a:dk1>
        <a:srgbClr val="000000"/>
      </a:dk1>
      <a:lt1>
        <a:srgbClr val="FFFFFF"/>
      </a:lt1>
      <a:dk2>
        <a:srgbClr val="41242E"/>
      </a:dk2>
      <a:lt2>
        <a:srgbClr val="E2E8E3"/>
      </a:lt2>
      <a:accent1>
        <a:srgbClr val="C34DA6"/>
      </a:accent1>
      <a:accent2>
        <a:srgbClr val="B13B63"/>
      </a:accent2>
      <a:accent3>
        <a:srgbClr val="C3564D"/>
      </a:accent3>
      <a:accent4>
        <a:srgbClr val="B1753B"/>
      </a:accent4>
      <a:accent5>
        <a:srgbClr val="AFA545"/>
      </a:accent5>
      <a:accent6>
        <a:srgbClr val="88AE3A"/>
      </a:accent6>
      <a:hlink>
        <a:srgbClr val="5572C6"/>
      </a:hlink>
      <a:folHlink>
        <a:srgbClr val="7F7F7F"/>
      </a:folHlink>
    </a:clrScheme>
    <a:fontScheme name="Slate">
      <a:majorFont>
        <a:latin typeface="Bookman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15456</TotalTime>
  <Words>396</Words>
  <Application>Microsoft Office PowerPoint</Application>
  <PresentationFormat>Widescreen</PresentationFormat>
  <Paragraphs>144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American Typewriter</vt:lpstr>
      <vt:lpstr>Arial</vt:lpstr>
      <vt:lpstr>Bookman Old Style</vt:lpstr>
      <vt:lpstr>Calibri</vt:lpstr>
      <vt:lpstr>Franklin Gothic Book</vt:lpstr>
      <vt:lpstr>Wingdings</vt:lpstr>
      <vt:lpstr>Wingdings 2</vt:lpstr>
      <vt:lpstr>SlateVTI</vt:lpstr>
      <vt:lpstr>Tega Cay Fire</vt:lpstr>
      <vt:lpstr>Response Stats  </vt:lpstr>
      <vt:lpstr>Training</vt:lpstr>
      <vt:lpstr>Initiatives </vt:lpstr>
      <vt:lpstr>Initiatives </vt:lpstr>
      <vt:lpstr>Education</vt:lpstr>
      <vt:lpstr>Equipment</vt:lpstr>
      <vt:lpstr>Stations</vt:lpstr>
      <vt:lpstr>Community Involvement</vt:lpstr>
      <vt:lpstr>Partnerships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Tega Cay Fire</dc:title>
  <dc:creator>Chief Hasty</dc:creator>
  <cp:lastModifiedBy>Chief Hasty</cp:lastModifiedBy>
  <cp:revision>42</cp:revision>
  <dcterms:created xsi:type="dcterms:W3CDTF">2019-10-22T12:39:39Z</dcterms:created>
  <dcterms:modified xsi:type="dcterms:W3CDTF">2019-12-17T19:25:28Z</dcterms:modified>
</cp:coreProperties>
</file>