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5" r:id="rId1"/>
  </p:sldMasterIdLst>
  <p:notesMasterIdLst>
    <p:notesMasterId r:id="rId10"/>
  </p:notesMasterIdLst>
  <p:sldIdLst>
    <p:sldId id="256" r:id="rId2"/>
    <p:sldId id="258" r:id="rId3"/>
    <p:sldId id="274" r:id="rId4"/>
    <p:sldId id="271" r:id="rId5"/>
    <p:sldId id="272" r:id="rId6"/>
    <p:sldId id="263" r:id="rId7"/>
    <p:sldId id="270" r:id="rId8"/>
    <p:sldId id="265" r:id="rId9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1" d="100"/>
          <a:sy n="81" d="100"/>
        </p:scale>
        <p:origin x="77" y="6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2020 Calls By</a:t>
            </a:r>
            <a:r>
              <a:rPr lang="en-US" baseline="0"/>
              <a:t> Type</a:t>
            </a:r>
            <a:endParaRPr lang="en-US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100" baseline="0">
              <a:solidFill>
                <a:schemeClr val="lt1">
                  <a:lumMod val="95000"/>
                </a:schemeClr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1-2050-4D96-8EEB-F0C6C69545BC}"/>
              </c:ext>
            </c:extLst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3-2050-4D96-8EEB-F0C6C69545BC}"/>
              </c:ext>
            </c:extLst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5-2050-4D96-8EEB-F0C6C69545BC}"/>
              </c:ext>
            </c:extLst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4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4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7-2050-4D96-8EEB-F0C6C69545BC}"/>
              </c:ext>
            </c:extLst>
          </c:dPt>
          <c:dPt>
            <c:idx val="4"/>
            <c:bubble3D val="0"/>
            <c:spPr>
              <a:gradFill rotWithShape="1">
                <a:gsLst>
                  <a:gs pos="0">
                    <a:schemeClr val="accent5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5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5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9-2050-4D96-8EEB-F0C6C69545BC}"/>
              </c:ext>
            </c:extLst>
          </c:dPt>
          <c:dPt>
            <c:idx val="5"/>
            <c:bubble3D val="0"/>
            <c:spPr>
              <a:gradFill rotWithShape="1">
                <a:gsLst>
                  <a:gs pos="0">
                    <a:schemeClr val="accent6"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6"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6"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B-2050-4D96-8EEB-F0C6C69545BC}"/>
              </c:ext>
            </c:extLst>
          </c:dPt>
          <c:dPt>
            <c:idx val="6"/>
            <c:bubble3D val="0"/>
            <c:spPr>
              <a:gradFill rotWithShape="1">
                <a:gsLst>
                  <a:gs pos="0">
                    <a:schemeClr val="accent1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1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1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D-2050-4D96-8EEB-F0C6C69545BC}"/>
              </c:ext>
            </c:extLst>
          </c:dPt>
          <c:dPt>
            <c:idx val="7"/>
            <c:bubble3D val="0"/>
            <c:spPr>
              <a:gradFill rotWithShape="1">
                <a:gsLst>
                  <a:gs pos="0">
                    <a:schemeClr val="accent2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2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2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0F-2050-4D96-8EEB-F0C6C69545BC}"/>
              </c:ext>
            </c:extLst>
          </c:dPt>
          <c:dPt>
            <c:idx val="8"/>
            <c:bubble3D val="0"/>
            <c:spPr>
              <a:gradFill rotWithShape="1">
                <a:gsLst>
                  <a:gs pos="0">
                    <a:schemeClr val="accent3">
                      <a:lumMod val="60000"/>
                      <a:satMod val="103000"/>
                      <a:lumMod val="102000"/>
                      <a:tint val="94000"/>
                    </a:schemeClr>
                  </a:gs>
                  <a:gs pos="50000">
                    <a:schemeClr val="accent3">
                      <a:lumMod val="60000"/>
                      <a:satMod val="110000"/>
                      <a:lumMod val="100000"/>
                      <a:shade val="100000"/>
                    </a:schemeClr>
                  </a:gs>
                  <a:gs pos="100000">
                    <a:schemeClr val="accent3">
                      <a:lumMod val="60000"/>
                      <a:lumMod val="99000"/>
                      <a:satMod val="120000"/>
                      <a:shade val="78000"/>
                    </a:schemeClr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3000"/>
                  </a:srgbClr>
                </a:outerShdw>
              </a:effectLst>
              <a:sp3d/>
            </c:spPr>
            <c:extLst>
              <c:ext xmlns:c16="http://schemas.microsoft.com/office/drawing/2014/chart" uri="{C3380CC4-5D6E-409C-BE32-E72D297353CC}">
                <c16:uniqueId val="{00000011-2050-4D96-8EEB-F0C6C69545BC}"/>
              </c:ext>
            </c:extLst>
          </c:dPt>
          <c:dLbls>
            <c:dLbl>
              <c:idx val="1"/>
              <c:layout>
                <c:manualLayout>
                  <c:x val="0.10711148979511881"/>
                  <c:y val="4.070773716593816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050-4D96-8EEB-F0C6C69545BC}"/>
                </c:ext>
              </c:extLst>
            </c:dLbl>
            <c:dLbl>
              <c:idx val="2"/>
              <c:layout>
                <c:manualLayout>
                  <c:x val="4.4117405100481843E-2"/>
                  <c:y val="-8.305750828137532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050-4D96-8EEB-F0C6C69545BC}"/>
                </c:ext>
              </c:extLst>
            </c:dLbl>
            <c:dLbl>
              <c:idx val="3"/>
              <c:layout>
                <c:manualLayout>
                  <c:x val="7.8310612292866372E-2"/>
                  <c:y val="-9.6127542122244503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050-4D96-8EEB-F0C6C69545BC}"/>
                </c:ext>
              </c:extLst>
            </c:dLbl>
            <c:dLbl>
              <c:idx val="4"/>
              <c:layout>
                <c:manualLayout>
                  <c:x val="9.4291730324754089E-2"/>
                  <c:y val="7.453171563071921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2050-4D96-8EEB-F0C6C69545BC}"/>
                </c:ext>
              </c:extLst>
            </c:dLbl>
            <c:dLbl>
              <c:idx val="5"/>
              <c:layout>
                <c:manualLayout>
                  <c:x val="-0.13069847612332045"/>
                  <c:y val="-0.23303402699718423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2050-4D96-8EEB-F0C6C69545BC}"/>
                </c:ext>
              </c:extLst>
            </c:dLbl>
            <c:dLbl>
              <c:idx val="6"/>
              <c:layout>
                <c:manualLayout>
                  <c:x val="-0.15308966976142913"/>
                  <c:y val="6.8631918781914145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2050-4D96-8EEB-F0C6C69545BC}"/>
                </c:ext>
              </c:extLst>
            </c:dLbl>
            <c:dLbl>
              <c:idx val="7"/>
              <c:layout>
                <c:manualLayout>
                  <c:x val="-0.20097485015865557"/>
                  <c:y val="2.03985790676771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2050-4D96-8EEB-F0C6C69545BC}"/>
                </c:ext>
              </c:extLst>
            </c:dLbl>
            <c:dLbl>
              <c:idx val="8"/>
              <c:layout>
                <c:manualLayout>
                  <c:x val="0.30578759744584177"/>
                  <c:y val="4.5572237902170798E-2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2050-4D96-8EEB-F0C6C69545B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lt1">
                        <a:lumMod val="8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lt1">
                      <a:lumMod val="95000"/>
                      <a:alpha val="54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Sheet1!$A$5:$A$13</c:f>
              <c:strCache>
                <c:ptCount val="9"/>
                <c:pt idx="0">
                  <c:v>False Alarms</c:v>
                </c:pt>
                <c:pt idx="1">
                  <c:v>Fire</c:v>
                </c:pt>
                <c:pt idx="2">
                  <c:v>Good Intent</c:v>
                </c:pt>
                <c:pt idx="3">
                  <c:v>Hazardous Condition</c:v>
                </c:pt>
                <c:pt idx="4">
                  <c:v>Overpressure</c:v>
                </c:pt>
                <c:pt idx="5">
                  <c:v>Rescue, EMS</c:v>
                </c:pt>
                <c:pt idx="6">
                  <c:v>Service Call</c:v>
                </c:pt>
                <c:pt idx="7">
                  <c:v>Special Event</c:v>
                </c:pt>
                <c:pt idx="8">
                  <c:v>Weather Related Event</c:v>
                </c:pt>
              </c:strCache>
            </c:strRef>
          </c:cat>
          <c:val>
            <c:numRef>
              <c:f>Sheet1!$B$5:$B$13</c:f>
              <c:numCache>
                <c:formatCode>General</c:formatCode>
                <c:ptCount val="9"/>
                <c:pt idx="0">
                  <c:v>93</c:v>
                </c:pt>
                <c:pt idx="1">
                  <c:v>31</c:v>
                </c:pt>
                <c:pt idx="2">
                  <c:v>138</c:v>
                </c:pt>
                <c:pt idx="3">
                  <c:v>25</c:v>
                </c:pt>
                <c:pt idx="4">
                  <c:v>0</c:v>
                </c:pt>
                <c:pt idx="5">
                  <c:v>267</c:v>
                </c:pt>
                <c:pt idx="6">
                  <c:v>75</c:v>
                </c:pt>
                <c:pt idx="7">
                  <c:v>5</c:v>
                </c:pt>
                <c:pt idx="8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2050-4D96-8EEB-F0C6C69545BC}"/>
            </c:ext>
          </c:extLst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68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tx1"/>
    </cs:fontRef>
  </cs:dataPoint>
  <cs:dataPoint3D>
    <cs:lnRef idx="0"/>
    <cs:fillRef idx="3">
      <cs:styleClr val="auto"/>
    </cs:fillRef>
    <cs:effectRef idx="3"/>
    <cs:fontRef idx="minor">
      <a:schemeClr val="tx1"/>
    </cs:fontRef>
  </cs:dataPoint3D>
  <cs:dataPointLine>
    <cs:lnRef idx="0">
      <cs:styleClr val="auto"/>
    </cs:lnRef>
    <cs:fillRef idx="3"/>
    <cs:effectRef idx="3"/>
    <cs:fontRef idx="minor">
      <a:schemeClr val="tx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tx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tx1"/>
    </cs:fontRef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0.80568</cdr:x>
      <cdr:y>0.01317</cdr:y>
    </cdr:from>
    <cdr:to>
      <cdr:x>0.98458</cdr:x>
      <cdr:y>0.19927</cdr:y>
    </cdr:to>
    <cdr:pic>
      <cdr:nvPicPr>
        <cdr:cNvPr id="2" name="Picture 1" descr="Logo&#10;&#10;Description automatically generated">
          <a:extLst xmlns:a="http://schemas.openxmlformats.org/drawingml/2006/main">
            <a:ext uri="{FF2B5EF4-FFF2-40B4-BE49-F238E27FC236}">
              <a16:creationId xmlns:a16="http://schemas.microsoft.com/office/drawing/2014/main" id="{A7E3D56E-5538-4DBC-BDA8-948725EAD222}"/>
            </a:ext>
          </a:extLst>
        </cdr:cNvPr>
        <cdr:cNvPicPr>
          <a:picLocks xmlns:a="http://schemas.openxmlformats.org/drawingml/2006/main" noChangeAspect="1"/>
        </cdr:cNvPicPr>
      </cdr:nvPicPr>
      <cdr:blipFill>
        <a:blip xmlns:a="http://schemas.openxmlformats.org/drawingml/2006/main" xmlns:r="http://schemas.openxmlformats.org/officeDocument/2006/relationships" r:embed="rId1">
          <a:extLst>
            <a:ext uri="{28A0092B-C50C-407E-A947-70E740481C1C}">
              <a14:useLocalDpi xmlns:a14="http://schemas.microsoft.com/office/drawing/2010/main" val="0"/>
            </a:ext>
          </a:extLst>
        </a:blip>
        <a:stretch xmlns:a="http://schemas.openxmlformats.org/drawingml/2006/main">
          <a:fillRect/>
        </a:stretch>
      </cdr:blipFill>
      <cdr:spPr>
        <a:xfrm xmlns:a="http://schemas.openxmlformats.org/drawingml/2006/main">
          <a:off x="6124263" y="89390"/>
          <a:ext cx="1359883" cy="1263404"/>
        </a:xfrm>
        <a:prstGeom xmlns:a="http://schemas.openxmlformats.org/drawingml/2006/main" prst="rect">
          <a:avLst/>
        </a:prstGeom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C229F49-FB1B-A54C-98C9-3683093EB251}" type="datetimeFigureOut">
              <a:rPr lang="en-US" smtClean="0"/>
              <a:t>11/9/2020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16DF1E8-FE99-C740-AA21-33A08431631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04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D38747-4367-4BD2-8D51-C97E202738E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659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7E833E-1B6D-415F-AD29-75AE8C43BD0D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338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52596F-08A7-4B70-989A-F2B1CF31E66B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07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55A3C-5767-4844-A0A3-83778C2E5409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41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E507A8-A5CF-4D38-AB86-7EDDA87A85D4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24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CD27C-8599-43EF-BA1D-14DDC1946E06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64601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343D99-809A-49C0-96E5-4250D0B498E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967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43DE9B-B678-4EFB-BB7D-A4370204A0B0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757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8812DA-F765-4142-A6A3-A8ED7235E082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928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0277FD-7DE6-41D4-930D-AC99F5AFE54E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9130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15526-7079-4B7B-987C-1B5FAE11A0FF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717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D0CC-082F-4160-86E5-0D6041F12778}" type="datetime1">
              <a:rPr lang="en-US" smtClean="0"/>
              <a:t>11/9/2020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7933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  <p:sldLayoutId id="2147483838" r:id="rId3"/>
    <p:sldLayoutId id="2147483839" r:id="rId4"/>
    <p:sldLayoutId id="2147483840" r:id="rId5"/>
    <p:sldLayoutId id="2147483841" r:id="rId6"/>
    <p:sldLayoutId id="2147483842" r:id="rId7"/>
    <p:sldLayoutId id="2147483843" r:id="rId8"/>
    <p:sldLayoutId id="2147483844" r:id="rId9"/>
    <p:sldLayoutId id="2147483845" r:id="rId10"/>
    <p:sldLayoutId id="2147483846" r:id="rId11"/>
  </p:sldLayoutIdLst>
  <mc:AlternateContent xmlns:mc="http://schemas.openxmlformats.org/markup-compatibility/2006" xmlns:p14="http://schemas.microsoft.com/office/powerpoint/2010/main">
    <mc:Choice Requires="p14">
      <p:transition p14:dur="10">
        <p:fade/>
      </p:transition>
    </mc:Choice>
    <mc:Fallback xmlns="">
      <p:transition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3" name="Rectangle 16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tree in front of a building&#10;&#10;Description automatically generated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2" b="4932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24" name="Rectangle 18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016D302-6593-4A4F-B7E1-95F435867C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325550"/>
            <a:ext cx="10058400" cy="3574778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en-US" sz="5200" b="1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Tega Cay Fire Dept.</a:t>
            </a:r>
            <a:br>
              <a:rPr lang="en-US" sz="5200" b="1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</a:br>
            <a:r>
              <a:rPr lang="en-US" sz="5200" b="1">
                <a:ln w="22225">
                  <a:noFill/>
                  <a:prstDash val="solid"/>
                </a:ln>
                <a:solidFill>
                  <a:srgbClr val="FFFFFF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2020 Year End Review</a:t>
            </a:r>
          </a:p>
        </p:txBody>
      </p:sp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A7E3D56E-5538-4DBC-BDA8-948725EA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50234" y="272614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352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5809F8B8-04D6-433E-AC68-45DECBA42E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5847887"/>
              </p:ext>
            </p:extLst>
          </p:nvPr>
        </p:nvGraphicFramePr>
        <p:xfrm>
          <a:off x="-3" y="3429001"/>
          <a:ext cx="4590642" cy="3428997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915506">
                  <a:extLst>
                    <a:ext uri="{9D8B030D-6E8A-4147-A177-3AD203B41FA5}">
                      <a16:colId xmlns:a16="http://schemas.microsoft.com/office/drawing/2014/main" val="1159032949"/>
                    </a:ext>
                  </a:extLst>
                </a:gridCol>
                <a:gridCol w="1675136">
                  <a:extLst>
                    <a:ext uri="{9D8B030D-6E8A-4147-A177-3AD203B41FA5}">
                      <a16:colId xmlns:a16="http://schemas.microsoft.com/office/drawing/2014/main" val="2912172666"/>
                    </a:ext>
                  </a:extLst>
                </a:gridCol>
              </a:tblGrid>
              <a:tr h="3143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False Alarms</a:t>
                      </a:r>
                    </a:p>
                  </a:txBody>
                  <a:tcPr marL="9525" marR="9525" marT="9525" marB="0" anchor="b"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93</a:t>
                      </a:r>
                    </a:p>
                  </a:txBody>
                  <a:tcPr marL="9525" marR="9525" marT="9525" marB="0" anchor="b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0431131"/>
                  </a:ext>
                </a:extLst>
              </a:tr>
              <a:tr h="391493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Fire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31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2430936"/>
                  </a:ext>
                </a:extLst>
              </a:tr>
              <a:tr h="34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Good Intent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138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9371243"/>
                  </a:ext>
                </a:extLst>
              </a:tr>
              <a:tr h="39291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Hazardous Condition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25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948745"/>
                  </a:ext>
                </a:extLst>
              </a:tr>
              <a:tr h="34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Overpressure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0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9160072"/>
                  </a:ext>
                </a:extLst>
              </a:tr>
              <a:tr h="34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Rescue, EMS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267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5542727"/>
                  </a:ext>
                </a:extLst>
              </a:tr>
              <a:tr h="346751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Service Call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75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6235688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Special Event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5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748825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Weather Related Event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7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862053"/>
                  </a:ext>
                </a:extLst>
              </a:tr>
              <a:tr h="314396"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YTD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US" sz="2000" b="0" i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Schoolbook" panose="02040604050505020304" pitchFamily="18" charset="0"/>
                        </a:rPr>
                        <a:t>641</a:t>
                      </a:r>
                    </a:p>
                  </a:txBody>
                  <a:tcPr marL="9525" marR="9525" marT="9525" marB="0" anchor="b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>
                        <a:lumMod val="75000"/>
                        <a:lumOff val="2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387561"/>
                  </a:ext>
                </a:extLst>
              </a:tr>
            </a:tbl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5400000">
            <a:off x="613393" y="-544239"/>
            <a:ext cx="3363853" cy="4590643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C3FC42-24FB-4963-BF66-A407FB6172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953833"/>
            <a:ext cx="4639056" cy="398327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100" b="1" dirty="0">
                <a:ln>
                  <a:noFill/>
                </a:ln>
                <a:solidFill>
                  <a:schemeClr val="bg1"/>
                </a:solidFill>
                <a:effectLst/>
                <a:latin typeface="Century Schoolbook" panose="02040604050505020304" pitchFamily="18" charset="0"/>
              </a:rPr>
              <a:t>Response Stats </a:t>
            </a:r>
            <a:endParaRPr lang="en-US" sz="4000" b="1" dirty="0">
              <a:ln>
                <a:noFill/>
              </a:ln>
              <a:solidFill>
                <a:schemeClr val="bg1"/>
              </a:solidFill>
              <a:effectLst/>
              <a:latin typeface="Century Schoolbook" panose="02040604050505020304" pitchFamily="18" charset="0"/>
            </a:endParaRP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07FD58B4-7B63-4B4B-87DD-F306B62D18D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089704"/>
              </p:ext>
            </p:extLst>
          </p:nvPr>
        </p:nvGraphicFramePr>
        <p:xfrm>
          <a:off x="4590640" y="69154"/>
          <a:ext cx="7601359" cy="67888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7649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3" name="Rectangle 40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AFE28DE-820A-4BD4-A449-95053CA5C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6061" y="295957"/>
            <a:ext cx="5154168" cy="11978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/>
              <a:t>Training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9" r="3199"/>
          <a:stretch/>
        </p:blipFill>
        <p:spPr>
          <a:xfrm rot="5400000">
            <a:off x="-681445" y="681445"/>
            <a:ext cx="6858000" cy="5495109"/>
          </a:xfrm>
          <a:prstGeom prst="rect">
            <a:avLst/>
          </a:prstGeom>
        </p:spPr>
      </p:pic>
      <p:cxnSp>
        <p:nvCxnSpPr>
          <p:cNvPr id="54" name="Straight Connector 42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4F8C4C-266D-4AFD-9F1A-5E4CDECCBAA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21700" y="1493821"/>
            <a:ext cx="5154168" cy="4678379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>
              <a:buClr>
                <a:schemeClr val="tx1"/>
              </a:buClr>
            </a:pPr>
            <a:r>
              <a:rPr lang="en-US" sz="3000" b="1" dirty="0">
                <a:effectLst/>
                <a:latin typeface="Century Schoolbook" panose="02040604050505020304" pitchFamily="18" charset="0"/>
              </a:rPr>
              <a:t>Current Year Stats</a:t>
            </a:r>
          </a:p>
          <a:p>
            <a:pPr lvl="1">
              <a:buClr>
                <a:schemeClr val="tx1"/>
              </a:buClr>
            </a:pPr>
            <a:r>
              <a:rPr lang="en-US" sz="3000" dirty="0">
                <a:effectLst/>
                <a:latin typeface="Century Schoolbook" panose="02040604050505020304" pitchFamily="18" charset="0"/>
              </a:rPr>
              <a:t>In 2020 the Tega Cay FD is on track to record over 3,000 training hours</a:t>
            </a:r>
          </a:p>
          <a:p>
            <a:pPr marL="0">
              <a:buClr>
                <a:schemeClr val="tx1"/>
              </a:buClr>
            </a:pPr>
            <a:endParaRPr lang="en-US" sz="3000" b="1" dirty="0">
              <a:latin typeface="Century Schoolbook" panose="02040604050505020304" pitchFamily="18" charset="0"/>
            </a:endParaRPr>
          </a:p>
          <a:p>
            <a:pPr marL="0">
              <a:buClr>
                <a:schemeClr val="tx1"/>
              </a:buClr>
            </a:pPr>
            <a:r>
              <a:rPr lang="en-US" sz="3000" b="1" dirty="0">
                <a:latin typeface="Century Schoolbook" panose="02040604050505020304" pitchFamily="18" charset="0"/>
              </a:rPr>
              <a:t>Projections for FY2021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High Angle 16 Hours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Water Rescue Training 16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ISO Compliant Class 1 Hours:</a:t>
            </a:r>
          </a:p>
          <a:p>
            <a:pPr lvl="1"/>
            <a:r>
              <a:rPr lang="en-US" sz="3000" dirty="0">
                <a:latin typeface="Century Schoolbook" panose="02040604050505020304" pitchFamily="18" charset="0"/>
              </a:rPr>
              <a:t>EMT 24 Hours	</a:t>
            </a:r>
          </a:p>
          <a:p>
            <a:pPr lvl="1">
              <a:buClr>
                <a:schemeClr val="tx1"/>
              </a:buClr>
            </a:pPr>
            <a:endParaRPr lang="en-US" sz="2200" dirty="0"/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FCCEBD1A-6B5B-4AAD-81AD-48C2269DF5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4725" y="158827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85050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9158" y="728375"/>
            <a:ext cx="5259707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Initiatives 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57DD0D3-F869-46D0-944C-6EC60E19E3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136816" cy="5254922"/>
          </a:xfrm>
          <a:custGeom>
            <a:avLst/>
            <a:gdLst>
              <a:gd name="connsiteX0" fmla="*/ 0 w 6136816"/>
              <a:gd name="connsiteY0" fmla="*/ 0 h 5254922"/>
              <a:gd name="connsiteX1" fmla="*/ 6136816 w 6136816"/>
              <a:gd name="connsiteY1" fmla="*/ 0 h 5254922"/>
              <a:gd name="connsiteX2" fmla="*/ 6134892 w 6136816"/>
              <a:gd name="connsiteY2" fmla="*/ 111520 h 5254922"/>
              <a:gd name="connsiteX3" fmla="*/ 6066513 w 6136816"/>
              <a:gd name="connsiteY3" fmla="*/ 752995 h 5254922"/>
              <a:gd name="connsiteX4" fmla="*/ 140712 w 6136816"/>
              <a:gd name="connsiteY4" fmla="*/ 5219363 h 5254922"/>
              <a:gd name="connsiteX5" fmla="*/ 0 w 6136816"/>
              <a:gd name="connsiteY5" fmla="*/ 5199534 h 525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136816" h="5254922">
                <a:moveTo>
                  <a:pt x="0" y="0"/>
                </a:moveTo>
                <a:lnTo>
                  <a:pt x="6136816" y="0"/>
                </a:lnTo>
                <a:lnTo>
                  <a:pt x="6134892" y="111520"/>
                </a:lnTo>
                <a:cubicBezTo>
                  <a:pt x="6124961" y="323936"/>
                  <a:pt x="6102367" y="538040"/>
                  <a:pt x="6066513" y="752995"/>
                </a:cubicBezTo>
                <a:cubicBezTo>
                  <a:pt x="5592281" y="3596146"/>
                  <a:pt x="2972232" y="5545369"/>
                  <a:pt x="140712" y="5219363"/>
                </a:cubicBezTo>
                <a:lnTo>
                  <a:pt x="0" y="5199534"/>
                </a:ln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78" r="-2" b="-2"/>
          <a:stretch/>
        </p:blipFill>
        <p:spPr>
          <a:xfrm>
            <a:off x="1" y="2"/>
            <a:ext cx="5863721" cy="4984915"/>
          </a:xfrm>
          <a:custGeom>
            <a:avLst/>
            <a:gdLst/>
            <a:ahLst/>
            <a:cxnLst/>
            <a:rect l="l" t="t" r="r" b="b"/>
            <a:pathLst>
              <a:path w="5863721" h="4984915">
                <a:moveTo>
                  <a:pt x="0" y="0"/>
                </a:moveTo>
                <a:lnTo>
                  <a:pt x="5863721" y="0"/>
                </a:lnTo>
                <a:lnTo>
                  <a:pt x="5844576" y="326138"/>
                </a:lnTo>
                <a:cubicBezTo>
                  <a:pt x="5833049" y="448313"/>
                  <a:pt x="5817094" y="570952"/>
                  <a:pt x="5796589" y="693884"/>
                </a:cubicBezTo>
                <a:cubicBezTo>
                  <a:pt x="5344573" y="3403845"/>
                  <a:pt x="2847261" y="5261756"/>
                  <a:pt x="148386" y="4951022"/>
                </a:cubicBezTo>
                <a:lnTo>
                  <a:pt x="0" y="4930112"/>
                </a:lnTo>
                <a:close/>
              </a:path>
            </a:pathLst>
          </a:custGeom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E3EED82-9F8B-4C28-8442-40D3563841B0}"/>
              </a:ext>
            </a:extLst>
          </p:cNvPr>
          <p:cNvSpPr txBox="1">
            <a:spLocks/>
          </p:cNvSpPr>
          <p:nvPr/>
        </p:nvSpPr>
        <p:spPr>
          <a:xfrm>
            <a:off x="6289158" y="2279018"/>
            <a:ext cx="5259714" cy="337592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Events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EMS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Response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Education 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IAPs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b="0" i="0" u="none" strike="noStrike" cap="none" spc="0" normalizeH="0" baseline="0" noProof="0" dirty="0">
                <a:ln>
                  <a:noFill/>
                </a:ln>
                <a:effectLst/>
                <a:uLnTx/>
                <a:uFillTx/>
                <a:latin typeface="Century Schoolbook" panose="02040604050505020304" pitchFamily="18" charset="0"/>
              </a:rPr>
              <a:t>Community Involvement</a:t>
            </a:r>
          </a:p>
          <a:p>
            <a:pPr marL="228600" marR="0" lvl="0" fontAlgn="auto"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>
                <a:latin typeface="Century Schoolbook" panose="02040604050505020304" pitchFamily="18" charset="0"/>
              </a:rPr>
              <a:t>Training</a:t>
            </a: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D756EF2B-B3E8-4BAC-BF09-703F51CE8C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2600" y="163987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763926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B512D7E1-1619-4914-BD08-69AFD237D5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9803" y="25061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Initiatives</a:t>
            </a:r>
            <a:r>
              <a:rPr lang="en-US" u="sng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64893" y="1394085"/>
            <a:ext cx="7105152" cy="5291528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47500" lnSpcReduction="20000"/>
          </a:bodyPr>
          <a:lstStyle/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0" dirty="0">
                <a:latin typeface="Century Schoolbook" panose="02040604050505020304" pitchFamily="18" charset="0"/>
              </a:rPr>
              <a:t>ESO Software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500" dirty="0">
                <a:latin typeface="Century Schoolbook" panose="02040604050505020304" pitchFamily="18" charset="0"/>
              </a:rPr>
              <a:t>Preplan and Inspection Program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500" dirty="0">
                <a:latin typeface="Century Schoolbook" panose="02040604050505020304" pitchFamily="18" charset="0"/>
              </a:rPr>
              <a:t>Fire and Medical Records Management</a:t>
            </a:r>
          </a:p>
          <a:p>
            <a:pPr marL="3429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0" dirty="0">
                <a:latin typeface="Century Schoolbook" panose="02040604050505020304" pitchFamily="18" charset="0"/>
              </a:rPr>
              <a:t>Informational Platform Development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500" dirty="0">
                <a:latin typeface="Century Schoolbook" panose="02040604050505020304" pitchFamily="18" charset="0"/>
              </a:rPr>
              <a:t>Operations and Administration</a:t>
            </a:r>
          </a:p>
          <a:p>
            <a:pPr marL="800100" lvl="1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6500" dirty="0">
                <a:latin typeface="Century Schoolbook" panose="02040604050505020304" pitchFamily="18" charset="0"/>
              </a:rPr>
              <a:t>COVID Staffing Impacts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0" dirty="0">
                <a:latin typeface="Century Schoolbook" panose="02040604050505020304" pitchFamily="18" charset="0"/>
              </a:rPr>
              <a:t>Mobile CAD 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7000" dirty="0">
                <a:latin typeface="Century Schoolbook" panose="02040604050505020304" pitchFamily="18" charset="0"/>
              </a:rPr>
              <a:t>Fire House Subs Public Safety Foundation Grant</a:t>
            </a:r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45720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sp>
        <p:nvSpPr>
          <p:cNvPr id="21" name="Freeform: Shape 16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13" r="13913"/>
          <a:stretch/>
        </p:blipFill>
        <p:spPr>
          <a:xfrm rot="5400000">
            <a:off x="6643601" y="106538"/>
            <a:ext cx="5654940" cy="5441859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  <p:pic>
        <p:nvPicPr>
          <p:cNvPr id="2" name="Picture 1" descr="Logo&#10;&#10;Description automatically generated">
            <a:extLst>
              <a:ext uri="{FF2B5EF4-FFF2-40B4-BE49-F238E27FC236}">
                <a16:creationId xmlns:a16="http://schemas.microsoft.com/office/drawing/2014/main" id="{F3C3A09D-DB2A-4DEA-9FFE-4DD8A0585E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0205" y="59091"/>
            <a:ext cx="1436902" cy="13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15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993" y="197110"/>
            <a:ext cx="4509236" cy="1139139"/>
          </a:xfrm>
        </p:spPr>
        <p:txBody>
          <a:bodyPr>
            <a:normAutofit/>
          </a:bodyPr>
          <a:lstStyle/>
          <a:p>
            <a:r>
              <a:rPr lang="en-US" sz="3600" u="sng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Education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668" y="1346198"/>
            <a:ext cx="4492454" cy="3445261"/>
          </a:xfrm>
        </p:spPr>
        <p:txBody>
          <a:bodyPr anchor="t">
            <a:no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COVID Impacts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Fire Safety Videos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58000 views on Social Media Up From 1400 Safety Messaging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Fitness Friday’s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Century Schoolbook" panose="02040604050505020304" pitchFamily="18" charset="0"/>
                <a:ea typeface="American Typewriter" charset="0"/>
                <a:cs typeface="American Typewriter" charset="0"/>
              </a:rPr>
              <a:t>Read, Interact &amp; Educate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07977D39-626F-40D7-B00F-16E02602D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49615" y="197110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89" r="1" b="16862"/>
          <a:stretch/>
        </p:blipFill>
        <p:spPr>
          <a:xfrm>
            <a:off x="5714207" y="361702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956816" h="1956816">
                <a:moveTo>
                  <a:pt x="978408" y="0"/>
                </a:moveTo>
                <a:cubicBezTo>
                  <a:pt x="1518768" y="0"/>
                  <a:pt x="1956816" y="438048"/>
                  <a:pt x="1956816" y="978408"/>
                </a:cubicBezTo>
                <a:cubicBezTo>
                  <a:pt x="1956816" y="1518768"/>
                  <a:pt x="1518768" y="1956816"/>
                  <a:pt x="978408" y="1956816"/>
                </a:cubicBezTo>
                <a:cubicBezTo>
                  <a:pt x="438048" y="1956816"/>
                  <a:pt x="0" y="1518768"/>
                  <a:pt x="0" y="978408"/>
                </a:cubicBezTo>
                <a:cubicBezTo>
                  <a:pt x="0" y="438048"/>
                  <a:pt x="438048" y="0"/>
                  <a:pt x="978408" y="0"/>
                </a:cubicBezTo>
                <a:close/>
              </a:path>
            </a:pathLst>
          </a:custGeom>
        </p:spPr>
      </p:pic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B905CDE4-B751-4B3E-B625-6E59F89034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4932" y="1"/>
            <a:ext cx="4077068" cy="3445261"/>
          </a:xfrm>
          <a:custGeom>
            <a:avLst/>
            <a:gdLst>
              <a:gd name="connsiteX0" fmla="*/ 250035 w 4077068"/>
              <a:gd name="connsiteY0" fmla="*/ 0 h 3445261"/>
              <a:gd name="connsiteX1" fmla="*/ 4077068 w 4077068"/>
              <a:gd name="connsiteY1" fmla="*/ 0 h 3445261"/>
              <a:gd name="connsiteX2" fmla="*/ 4077068 w 4077068"/>
              <a:gd name="connsiteY2" fmla="*/ 2743040 h 3445261"/>
              <a:gd name="connsiteX3" fmla="*/ 4074154 w 4077068"/>
              <a:gd name="connsiteY3" fmla="*/ 2746247 h 3445261"/>
              <a:gd name="connsiteX4" fmla="*/ 2386584 w 4077068"/>
              <a:gd name="connsiteY4" fmla="*/ 3445261 h 3445261"/>
              <a:gd name="connsiteX5" fmla="*/ 0 w 4077068"/>
              <a:gd name="connsiteY5" fmla="*/ 1058677 h 3445261"/>
              <a:gd name="connsiteX6" fmla="*/ 187550 w 4077068"/>
              <a:gd name="connsiteY6" fmla="*/ 129711 h 34452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77068" h="3445261">
                <a:moveTo>
                  <a:pt x="250035" y="0"/>
                </a:moveTo>
                <a:lnTo>
                  <a:pt x="4077068" y="0"/>
                </a:lnTo>
                <a:lnTo>
                  <a:pt x="4077068" y="2743040"/>
                </a:lnTo>
                <a:lnTo>
                  <a:pt x="4074154" y="2746247"/>
                </a:lnTo>
                <a:cubicBezTo>
                  <a:pt x="3642267" y="3178134"/>
                  <a:pt x="3045621" y="3445261"/>
                  <a:pt x="2386584" y="3445261"/>
                </a:cubicBezTo>
                <a:cubicBezTo>
                  <a:pt x="1068510" y="3445261"/>
                  <a:pt x="0" y="2376751"/>
                  <a:pt x="0" y="1058677"/>
                </a:cubicBezTo>
                <a:cubicBezTo>
                  <a:pt x="0" y="729159"/>
                  <a:pt x="66782" y="415238"/>
                  <a:pt x="187550" y="129711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8108C16-F4C0-44AA-999D-17BD39219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1428" y="2550745"/>
            <a:ext cx="3072384" cy="307238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DA696B50-C04E-4605-80D0-AC35EB159D9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1996" b="-3"/>
          <a:stretch/>
        </p:blipFill>
        <p:spPr>
          <a:xfrm>
            <a:off x="5886020" y="2715337"/>
            <a:ext cx="2743200" cy="2743200"/>
          </a:xfrm>
          <a:custGeom>
            <a:avLst/>
            <a:gdLst/>
            <a:ahLst/>
            <a:cxnLst/>
            <a:rect l="l" t="t" r="r" b="b"/>
            <a:pathLst>
              <a:path w="2834640" h="2834640">
                <a:moveTo>
                  <a:pt x="1417320" y="0"/>
                </a:moveTo>
                <a:cubicBezTo>
                  <a:pt x="2200084" y="0"/>
                  <a:pt x="2834640" y="634556"/>
                  <a:pt x="2834640" y="1417320"/>
                </a:cubicBezTo>
                <a:cubicBezTo>
                  <a:pt x="2834640" y="2200084"/>
                  <a:pt x="2200084" y="2834640"/>
                  <a:pt x="1417320" y="2834640"/>
                </a:cubicBezTo>
                <a:cubicBezTo>
                  <a:pt x="634556" y="2834640"/>
                  <a:pt x="0" y="2200084"/>
                  <a:pt x="0" y="1417320"/>
                </a:cubicBezTo>
                <a:cubicBezTo>
                  <a:pt x="0" y="634556"/>
                  <a:pt x="634556" y="0"/>
                  <a:pt x="1417320" y="0"/>
                </a:cubicBezTo>
                <a:close/>
              </a:path>
            </a:pathLst>
          </a:cu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99" r="3" b="15612"/>
          <a:stretch/>
        </p:blipFill>
        <p:spPr>
          <a:xfrm>
            <a:off x="8278624" y="2"/>
            <a:ext cx="3913376" cy="3281569"/>
          </a:xfrm>
          <a:custGeom>
            <a:avLst/>
            <a:gdLst/>
            <a:ahLst/>
            <a:cxnLst/>
            <a:rect l="l" t="t" r="r" b="b"/>
            <a:pathLst>
              <a:path w="3913376" h="3281569">
                <a:moveTo>
                  <a:pt x="267865" y="0"/>
                </a:moveTo>
                <a:lnTo>
                  <a:pt x="3913376" y="0"/>
                </a:lnTo>
                <a:lnTo>
                  <a:pt x="3913376" y="2499938"/>
                </a:lnTo>
                <a:lnTo>
                  <a:pt x="3794714" y="2630499"/>
                </a:lnTo>
                <a:cubicBezTo>
                  <a:pt x="3392450" y="3032763"/>
                  <a:pt x="2836727" y="3281569"/>
                  <a:pt x="2222892" y="3281569"/>
                </a:cubicBezTo>
                <a:cubicBezTo>
                  <a:pt x="995223" y="3281569"/>
                  <a:pt x="0" y="2286346"/>
                  <a:pt x="0" y="1058677"/>
                </a:cubicBezTo>
                <a:cubicBezTo>
                  <a:pt x="0" y="751760"/>
                  <a:pt x="62202" y="459370"/>
                  <a:pt x="174686" y="193427"/>
                </a:cubicBezTo>
                <a:close/>
              </a:path>
            </a:pathLst>
          </a:custGeom>
        </p:spPr>
      </p:pic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CDC29AC1-2821-4FCC-B597-88DAF39C36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53162" y="4604085"/>
            <a:ext cx="4281112" cy="2253913"/>
          </a:xfrm>
          <a:custGeom>
            <a:avLst/>
            <a:gdLst>
              <a:gd name="connsiteX0" fmla="*/ 2140556 w 4281112"/>
              <a:gd name="connsiteY0" fmla="*/ 0 h 2253913"/>
              <a:gd name="connsiteX1" fmla="*/ 4281112 w 4281112"/>
              <a:gd name="connsiteY1" fmla="*/ 2140556 h 2253913"/>
              <a:gd name="connsiteX2" fmla="*/ 4275388 w 4281112"/>
              <a:gd name="connsiteY2" fmla="*/ 2253913 h 2253913"/>
              <a:gd name="connsiteX3" fmla="*/ 5724 w 4281112"/>
              <a:gd name="connsiteY3" fmla="*/ 2253913 h 2253913"/>
              <a:gd name="connsiteX4" fmla="*/ 0 w 4281112"/>
              <a:gd name="connsiteY4" fmla="*/ 2140556 h 2253913"/>
              <a:gd name="connsiteX5" fmla="*/ 2140556 w 4281112"/>
              <a:gd name="connsiteY5" fmla="*/ 0 h 2253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281112" h="2253913">
                <a:moveTo>
                  <a:pt x="2140556" y="0"/>
                </a:moveTo>
                <a:cubicBezTo>
                  <a:pt x="3322752" y="0"/>
                  <a:pt x="4281112" y="958360"/>
                  <a:pt x="4281112" y="2140556"/>
                </a:cubicBezTo>
                <a:lnTo>
                  <a:pt x="4275388" y="2253913"/>
                </a:lnTo>
                <a:lnTo>
                  <a:pt x="5724" y="2253913"/>
                </a:lnTo>
                <a:lnTo>
                  <a:pt x="0" y="2140556"/>
                </a:lnTo>
                <a:cubicBezTo>
                  <a:pt x="0" y="958360"/>
                  <a:pt x="958360" y="0"/>
                  <a:pt x="214055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79" r="1" b="53180"/>
          <a:stretch/>
        </p:blipFill>
        <p:spPr>
          <a:xfrm>
            <a:off x="1818614" y="4769536"/>
            <a:ext cx="3950208" cy="2088462"/>
          </a:xfrm>
          <a:custGeom>
            <a:avLst/>
            <a:gdLst/>
            <a:ahLst/>
            <a:cxnLst/>
            <a:rect l="l" t="t" r="r" b="b"/>
            <a:pathLst>
              <a:path w="3950208" h="2088462">
                <a:moveTo>
                  <a:pt x="1975104" y="0"/>
                </a:moveTo>
                <a:cubicBezTo>
                  <a:pt x="3065924" y="0"/>
                  <a:pt x="3950208" y="884284"/>
                  <a:pt x="3950208" y="1975104"/>
                </a:cubicBezTo>
                <a:lnTo>
                  <a:pt x="3944484" y="2088462"/>
                </a:lnTo>
                <a:lnTo>
                  <a:pt x="5724" y="2088462"/>
                </a:lnTo>
                <a:lnTo>
                  <a:pt x="0" y="1975104"/>
                </a:lnTo>
                <a:cubicBezTo>
                  <a:pt x="0" y="884284"/>
                  <a:pt x="884284" y="0"/>
                  <a:pt x="1975104" y="0"/>
                </a:cubicBezTo>
                <a:close/>
              </a:path>
            </a:pathLst>
          </a:custGeom>
        </p:spPr>
      </p:pic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C8F10CB3-3B5E-4C7A-98CF-B87454DD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848370" y="3966828"/>
            <a:ext cx="3339958" cy="2891173"/>
          </a:xfrm>
          <a:custGeom>
            <a:avLst/>
            <a:gdLst>
              <a:gd name="connsiteX0" fmla="*/ 2002536 w 3339958"/>
              <a:gd name="connsiteY0" fmla="*/ 0 h 2891173"/>
              <a:gd name="connsiteX1" fmla="*/ 3276335 w 3339958"/>
              <a:gd name="connsiteY1" fmla="*/ 457282 h 2891173"/>
              <a:gd name="connsiteX2" fmla="*/ 3339958 w 3339958"/>
              <a:gd name="connsiteY2" fmla="*/ 515107 h 2891173"/>
              <a:gd name="connsiteX3" fmla="*/ 3339958 w 3339958"/>
              <a:gd name="connsiteY3" fmla="*/ 2891173 h 2891173"/>
              <a:gd name="connsiteX4" fmla="*/ 209954 w 3339958"/>
              <a:gd name="connsiteY4" fmla="*/ 2891173 h 2891173"/>
              <a:gd name="connsiteX5" fmla="*/ 157369 w 3339958"/>
              <a:gd name="connsiteY5" fmla="*/ 2782014 h 2891173"/>
              <a:gd name="connsiteX6" fmla="*/ 0 w 3339958"/>
              <a:gd name="connsiteY6" fmla="*/ 2002536 h 2891173"/>
              <a:gd name="connsiteX7" fmla="*/ 2002536 w 3339958"/>
              <a:gd name="connsiteY7" fmla="*/ 0 h 2891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339958" h="2891173">
                <a:moveTo>
                  <a:pt x="2002536" y="0"/>
                </a:moveTo>
                <a:cubicBezTo>
                  <a:pt x="2486398" y="0"/>
                  <a:pt x="2930179" y="171609"/>
                  <a:pt x="3276335" y="457282"/>
                </a:cubicBezTo>
                <a:lnTo>
                  <a:pt x="3339958" y="515107"/>
                </a:lnTo>
                <a:lnTo>
                  <a:pt x="3339958" y="2891173"/>
                </a:lnTo>
                <a:lnTo>
                  <a:pt x="209954" y="2891173"/>
                </a:lnTo>
                <a:lnTo>
                  <a:pt x="157369" y="2782014"/>
                </a:lnTo>
                <a:cubicBezTo>
                  <a:pt x="56036" y="2542434"/>
                  <a:pt x="0" y="2279029"/>
                  <a:pt x="0" y="2002536"/>
                </a:cubicBezTo>
                <a:cubicBezTo>
                  <a:pt x="0" y="896566"/>
                  <a:pt x="896566" y="0"/>
                  <a:pt x="2002536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2" b="-2"/>
          <a:stretch/>
        </p:blipFill>
        <p:spPr>
          <a:xfrm>
            <a:off x="9009416" y="4131546"/>
            <a:ext cx="3178912" cy="2726454"/>
          </a:xfrm>
          <a:custGeom>
            <a:avLst/>
            <a:gdLst/>
            <a:ahLst/>
            <a:cxnLst/>
            <a:rect l="l" t="t" r="r" b="b"/>
            <a:pathLst>
              <a:path w="3178912" h="2726454">
                <a:moveTo>
                  <a:pt x="1837818" y="0"/>
                </a:moveTo>
                <a:cubicBezTo>
                  <a:pt x="2345318" y="0"/>
                  <a:pt x="2804772" y="205705"/>
                  <a:pt x="3137352" y="538285"/>
                </a:cubicBezTo>
                <a:lnTo>
                  <a:pt x="3178912" y="584013"/>
                </a:lnTo>
                <a:lnTo>
                  <a:pt x="3178912" y="2726454"/>
                </a:lnTo>
                <a:lnTo>
                  <a:pt x="229483" y="2726454"/>
                </a:lnTo>
                <a:lnTo>
                  <a:pt x="221815" y="2713832"/>
                </a:lnTo>
                <a:cubicBezTo>
                  <a:pt x="80353" y="2453425"/>
                  <a:pt x="0" y="2155005"/>
                  <a:pt x="0" y="1837818"/>
                </a:cubicBezTo>
                <a:cubicBezTo>
                  <a:pt x="0" y="822819"/>
                  <a:pt x="822819" y="0"/>
                  <a:pt x="1837818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589580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8959" y="452999"/>
            <a:ext cx="437558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Community Involvement</a:t>
            </a:r>
          </a:p>
        </p:txBody>
      </p:sp>
      <p:sp>
        <p:nvSpPr>
          <p:cNvPr id="62" name="Freeform: Shape 61">
            <a:extLst>
              <a:ext uri="{FF2B5EF4-FFF2-40B4-BE49-F238E27FC236}">
                <a16:creationId xmlns:a16="http://schemas.microsoft.com/office/drawing/2014/main" id="{0ED52484-C939-4951-85D6-79046BBC64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67397" cy="3481744"/>
          </a:xfrm>
          <a:custGeom>
            <a:avLst/>
            <a:gdLst>
              <a:gd name="connsiteX0" fmla="*/ 0 w 4067397"/>
              <a:gd name="connsiteY0" fmla="*/ 0 h 3481744"/>
              <a:gd name="connsiteX1" fmla="*/ 3741230 w 4067397"/>
              <a:gd name="connsiteY1" fmla="*/ 0 h 3481744"/>
              <a:gd name="connsiteX2" fmla="*/ 3789282 w 4067397"/>
              <a:gd name="connsiteY2" fmla="*/ 79096 h 3481744"/>
              <a:gd name="connsiteX3" fmla="*/ 4067397 w 4067397"/>
              <a:gd name="connsiteY3" fmla="*/ 1177456 h 3481744"/>
              <a:gd name="connsiteX4" fmla="*/ 1763109 w 4067397"/>
              <a:gd name="connsiteY4" fmla="*/ 3481744 h 3481744"/>
              <a:gd name="connsiteX5" fmla="*/ 133731 w 4067397"/>
              <a:gd name="connsiteY5" fmla="*/ 2806834 h 3481744"/>
              <a:gd name="connsiteX6" fmla="*/ 0 w 4067397"/>
              <a:gd name="connsiteY6" fmla="*/ 2659692 h 34817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067397" h="3481744">
                <a:moveTo>
                  <a:pt x="0" y="0"/>
                </a:moveTo>
                <a:lnTo>
                  <a:pt x="3741230" y="0"/>
                </a:lnTo>
                <a:lnTo>
                  <a:pt x="3789282" y="79096"/>
                </a:lnTo>
                <a:cubicBezTo>
                  <a:pt x="3966649" y="405598"/>
                  <a:pt x="4067397" y="779761"/>
                  <a:pt x="4067397" y="1177456"/>
                </a:cubicBezTo>
                <a:cubicBezTo>
                  <a:pt x="4067397" y="2450079"/>
                  <a:pt x="3035732" y="3481744"/>
                  <a:pt x="1763109" y="3481744"/>
                </a:cubicBezTo>
                <a:cubicBezTo>
                  <a:pt x="1126798" y="3481744"/>
                  <a:pt x="550726" y="3223828"/>
                  <a:pt x="133731" y="2806834"/>
                </a:cubicBezTo>
                <a:lnTo>
                  <a:pt x="0" y="265969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123AC743-1CAC-4594-8F81-8E5C1E45BA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35804" y="452999"/>
            <a:ext cx="2020824" cy="2020824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35" r="12435"/>
          <a:stretch/>
        </p:blipFill>
        <p:spPr>
          <a:xfrm rot="10800000">
            <a:off x="4700396" y="617591"/>
            <a:ext cx="1691640" cy="1691640"/>
          </a:xfrm>
          <a:custGeom>
            <a:avLst/>
            <a:gdLst/>
            <a:ahLst/>
            <a:cxnLst/>
            <a:rect l="l" t="t" r="r" b="b"/>
            <a:pathLst>
              <a:path w="1645920" h="1645920">
                <a:moveTo>
                  <a:pt x="822960" y="0"/>
                </a:moveTo>
                <a:cubicBezTo>
                  <a:pt x="1277468" y="0"/>
                  <a:pt x="1645920" y="368452"/>
                  <a:pt x="1645920" y="822960"/>
                </a:cubicBezTo>
                <a:cubicBezTo>
                  <a:pt x="1645920" y="1277468"/>
                  <a:pt x="1277468" y="1645920"/>
                  <a:pt x="822960" y="1645920"/>
                </a:cubicBezTo>
                <a:cubicBezTo>
                  <a:pt x="368452" y="1645920"/>
                  <a:pt x="0" y="1277468"/>
                  <a:pt x="0" y="822960"/>
                </a:cubicBezTo>
                <a:cubicBezTo>
                  <a:pt x="0" y="368452"/>
                  <a:pt x="368452" y="0"/>
                  <a:pt x="822960" y="0"/>
                </a:cubicBezTo>
                <a:close/>
              </a:path>
            </a:pathLst>
          </a:custGeom>
        </p:spPr>
      </p:pic>
      <p:sp>
        <p:nvSpPr>
          <p:cNvPr id="66" name="Freeform: Shape 65">
            <a:extLst>
              <a:ext uri="{FF2B5EF4-FFF2-40B4-BE49-F238E27FC236}">
                <a16:creationId xmlns:a16="http://schemas.microsoft.com/office/drawing/2014/main" id="{3DF8EA8C-4EAB-49EE-BBAB-78BE910D22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4041056"/>
            <a:ext cx="3216344" cy="2816945"/>
          </a:xfrm>
          <a:custGeom>
            <a:avLst/>
            <a:gdLst>
              <a:gd name="connsiteX0" fmla="*/ 1360112 w 3216344"/>
              <a:gd name="connsiteY0" fmla="*/ 0 h 2816945"/>
              <a:gd name="connsiteX1" fmla="*/ 3216344 w 3216344"/>
              <a:gd name="connsiteY1" fmla="*/ 1856232 h 2816945"/>
              <a:gd name="connsiteX2" fmla="*/ 2992307 w 3216344"/>
              <a:gd name="connsiteY2" fmla="*/ 2741023 h 2816945"/>
              <a:gd name="connsiteX3" fmla="*/ 2946183 w 3216344"/>
              <a:gd name="connsiteY3" fmla="*/ 2816945 h 2816945"/>
              <a:gd name="connsiteX4" fmla="*/ 0 w 3216344"/>
              <a:gd name="connsiteY4" fmla="*/ 2816945 h 2816945"/>
              <a:gd name="connsiteX5" fmla="*/ 0 w 3216344"/>
              <a:gd name="connsiteY5" fmla="*/ 596005 h 2816945"/>
              <a:gd name="connsiteX6" fmla="*/ 47558 w 3216344"/>
              <a:gd name="connsiteY6" fmla="*/ 543678 h 2816945"/>
              <a:gd name="connsiteX7" fmla="*/ 1360112 w 3216344"/>
              <a:gd name="connsiteY7" fmla="*/ 0 h 28169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216344" h="2816945">
                <a:moveTo>
                  <a:pt x="1360112" y="0"/>
                </a:moveTo>
                <a:cubicBezTo>
                  <a:pt x="2385281" y="0"/>
                  <a:pt x="3216344" y="831063"/>
                  <a:pt x="3216344" y="1856232"/>
                </a:cubicBezTo>
                <a:cubicBezTo>
                  <a:pt x="3216344" y="2176598"/>
                  <a:pt x="3135186" y="2478007"/>
                  <a:pt x="2992307" y="2741023"/>
                </a:cubicBezTo>
                <a:lnTo>
                  <a:pt x="2946183" y="2816945"/>
                </a:lnTo>
                <a:lnTo>
                  <a:pt x="0" y="2816945"/>
                </a:lnTo>
                <a:lnTo>
                  <a:pt x="0" y="596005"/>
                </a:lnTo>
                <a:lnTo>
                  <a:pt x="47558" y="543678"/>
                </a:lnTo>
                <a:cubicBezTo>
                  <a:pt x="383470" y="207766"/>
                  <a:pt x="847528" y="0"/>
                  <a:pt x="1360112" y="0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9973AF05-1CBD-4B57-BB0F-EAEF9F8FB6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0935" y="2871982"/>
            <a:ext cx="2834640" cy="2834640"/>
          </a:xfrm>
          <a:prstGeom prst="ellipse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Logo&#10;&#10;Description automatically generated">
            <a:extLst>
              <a:ext uri="{FF2B5EF4-FFF2-40B4-BE49-F238E27FC236}">
                <a16:creationId xmlns:a16="http://schemas.microsoft.com/office/drawing/2014/main" id="{DE566EB8-87B1-489A-A5AB-8AAECEBE877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2" r="1997" b="-1"/>
          <a:stretch/>
        </p:blipFill>
        <p:spPr>
          <a:xfrm>
            <a:off x="3545527" y="3036574"/>
            <a:ext cx="2505456" cy="2505456"/>
          </a:xfrm>
          <a:custGeom>
            <a:avLst/>
            <a:gdLst/>
            <a:ahLst/>
            <a:cxnLst/>
            <a:rect l="l" t="t" r="r" b="b"/>
            <a:pathLst>
              <a:path w="2505456" h="2505456">
                <a:moveTo>
                  <a:pt x="1252728" y="0"/>
                </a:moveTo>
                <a:cubicBezTo>
                  <a:pt x="1944591" y="0"/>
                  <a:pt x="2505456" y="560865"/>
                  <a:pt x="2505456" y="1252728"/>
                </a:cubicBezTo>
                <a:cubicBezTo>
                  <a:pt x="2505456" y="1944591"/>
                  <a:pt x="1944591" y="2505456"/>
                  <a:pt x="1252728" y="2505456"/>
                </a:cubicBezTo>
                <a:cubicBezTo>
                  <a:pt x="560865" y="2505456"/>
                  <a:pt x="0" y="1944591"/>
                  <a:pt x="0" y="1252728"/>
                </a:cubicBezTo>
                <a:cubicBezTo>
                  <a:pt x="0" y="560865"/>
                  <a:pt x="560865" y="0"/>
                  <a:pt x="1252728" y="0"/>
                </a:cubicBezTo>
                <a:close/>
              </a:path>
            </a:pathLst>
          </a:cu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5" r="2" b="2"/>
          <a:stretch/>
        </p:blipFill>
        <p:spPr>
          <a:xfrm>
            <a:off x="20" y="10"/>
            <a:ext cx="3904480" cy="3318836"/>
          </a:xfrm>
          <a:custGeom>
            <a:avLst/>
            <a:gdLst/>
            <a:ahLst/>
            <a:cxnLst/>
            <a:rect l="l" t="t" r="r" b="b"/>
            <a:pathLst>
              <a:path w="3904500" h="3318846">
                <a:moveTo>
                  <a:pt x="0" y="0"/>
                </a:moveTo>
                <a:lnTo>
                  <a:pt x="3550823" y="0"/>
                </a:lnTo>
                <a:lnTo>
                  <a:pt x="3646046" y="156742"/>
                </a:lnTo>
                <a:cubicBezTo>
                  <a:pt x="3810874" y="460163"/>
                  <a:pt x="3904500" y="807876"/>
                  <a:pt x="3904500" y="1177456"/>
                </a:cubicBezTo>
                <a:cubicBezTo>
                  <a:pt x="3904500" y="2360113"/>
                  <a:pt x="2945767" y="3318846"/>
                  <a:pt x="1763110" y="3318846"/>
                </a:cubicBezTo>
                <a:cubicBezTo>
                  <a:pt x="1097866" y="3318846"/>
                  <a:pt x="503472" y="3015497"/>
                  <a:pt x="110709" y="2539579"/>
                </a:cubicBezTo>
                <a:lnTo>
                  <a:pt x="0" y="2391530"/>
                </a:lnTo>
                <a:close/>
              </a:path>
            </a:pathLst>
          </a:cu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0" r="6910"/>
          <a:stretch/>
        </p:blipFill>
        <p:spPr>
          <a:xfrm>
            <a:off x="1" y="4207014"/>
            <a:ext cx="3050387" cy="2654675"/>
          </a:xfrm>
          <a:custGeom>
            <a:avLst/>
            <a:gdLst/>
            <a:ahLst/>
            <a:cxnLst/>
            <a:rect l="l" t="t" r="r" b="b"/>
            <a:pathLst>
              <a:path w="3050387" h="2654675">
                <a:moveTo>
                  <a:pt x="1360112" y="0"/>
                </a:moveTo>
                <a:cubicBezTo>
                  <a:pt x="2293625" y="0"/>
                  <a:pt x="3050387" y="756762"/>
                  <a:pt x="3050387" y="1690275"/>
                </a:cubicBezTo>
                <a:cubicBezTo>
                  <a:pt x="3050387" y="2040343"/>
                  <a:pt x="2943967" y="2365554"/>
                  <a:pt x="2761715" y="2635324"/>
                </a:cubicBezTo>
                <a:lnTo>
                  <a:pt x="2747244" y="2654675"/>
                </a:lnTo>
                <a:lnTo>
                  <a:pt x="0" y="2654675"/>
                </a:lnTo>
                <a:lnTo>
                  <a:pt x="0" y="689742"/>
                </a:lnTo>
                <a:lnTo>
                  <a:pt x="55814" y="615103"/>
                </a:lnTo>
                <a:cubicBezTo>
                  <a:pt x="365835" y="239445"/>
                  <a:pt x="835011" y="0"/>
                  <a:pt x="1360112" y="0"/>
                </a:cubicBezTo>
                <a:close/>
              </a:path>
            </a:pathLst>
          </a:cu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8258" y="1912236"/>
            <a:ext cx="4806287" cy="3770842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/>
            <a:r>
              <a:rPr lang="en-US" b="1" dirty="0">
                <a:latin typeface="Century Schoolbook" panose="02040604050505020304" pitchFamily="18" charset="0"/>
              </a:rPr>
              <a:t>City Events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July 4th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Veteran’s Day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Shop with a Hero</a:t>
            </a:r>
          </a:p>
          <a:p>
            <a:pPr marL="0"/>
            <a:r>
              <a:rPr lang="en-US" b="1" dirty="0">
                <a:latin typeface="Century Schoolbook" panose="02040604050505020304" pitchFamily="18" charset="0"/>
              </a:rPr>
              <a:t>Fire Department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Ride to School with a Firefighter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Virtual Story Time/Open House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9-11 Remembrance</a:t>
            </a:r>
          </a:p>
          <a:p>
            <a:pPr lvl="1"/>
            <a:r>
              <a:rPr lang="en-US" sz="2800" dirty="0">
                <a:latin typeface="Century Schoolbook" panose="02040604050505020304" pitchFamily="18" charset="0"/>
              </a:rPr>
              <a:t>Santa in the Cay</a:t>
            </a:r>
          </a:p>
          <a:p>
            <a:pPr lvl="1"/>
            <a:endParaRPr lang="en-US" sz="2800" dirty="0">
              <a:latin typeface="Century Schoolbook" panose="0204060405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62098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1464" y="374347"/>
            <a:ext cx="5314536" cy="117223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u="sng" dirty="0">
                <a:latin typeface="Century Schoolbook" panose="02040604050505020304" pitchFamily="18" charset="0"/>
              </a:rPr>
              <a:t>Partnerships</a:t>
            </a:r>
            <a:r>
              <a:rPr lang="en-US" u="sng" dirty="0"/>
              <a:t>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761999" y="1377243"/>
            <a:ext cx="5988141" cy="4955824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/>
            <a:r>
              <a:rPr lang="en-US" sz="3000" dirty="0">
                <a:latin typeface="Century Schoolbook" panose="02040604050505020304" pitchFamily="18" charset="0"/>
              </a:rPr>
              <a:t>City Departments</a:t>
            </a:r>
          </a:p>
          <a:p>
            <a:pPr marL="0"/>
            <a:r>
              <a:rPr lang="en-US" sz="3000" dirty="0">
                <a:latin typeface="Century Schoolbook" panose="02040604050505020304" pitchFamily="18" charset="0"/>
              </a:rPr>
              <a:t>County Agencies</a:t>
            </a:r>
          </a:p>
          <a:p>
            <a:pPr marL="457200" lvl="1"/>
            <a:r>
              <a:rPr lang="en-US" sz="3000" dirty="0">
                <a:latin typeface="Century Schoolbook" panose="02040604050505020304" pitchFamily="18" charset="0"/>
              </a:rPr>
              <a:t>Piedmont EMS</a:t>
            </a:r>
          </a:p>
          <a:p>
            <a:pPr marL="0"/>
            <a:r>
              <a:rPr lang="en-US" sz="3000" dirty="0">
                <a:latin typeface="Century Schoolbook" panose="02040604050505020304" pitchFamily="18" charset="0"/>
              </a:rPr>
              <a:t>York County Fire Service</a:t>
            </a:r>
          </a:p>
          <a:p>
            <a:pPr marL="0"/>
            <a:r>
              <a:rPr lang="en-US" sz="3000" dirty="0">
                <a:latin typeface="Century Schoolbook" panose="02040604050505020304" pitchFamily="18" charset="0"/>
              </a:rPr>
              <a:t>Emergency Management</a:t>
            </a:r>
          </a:p>
          <a:p>
            <a:pPr marL="0"/>
            <a:r>
              <a:rPr lang="en-US" sz="3000" dirty="0">
                <a:latin typeface="Century Schoolbook" panose="02040604050505020304" pitchFamily="18" charset="0"/>
              </a:rPr>
              <a:t>SC State Agencies</a:t>
            </a:r>
          </a:p>
          <a:p>
            <a:pPr marL="457200" lvl="1"/>
            <a:r>
              <a:rPr lang="en-US" sz="3000" dirty="0">
                <a:latin typeface="Century Schoolbook" panose="02040604050505020304" pitchFamily="18" charset="0"/>
              </a:rPr>
              <a:t>CRR – Fire Safe City</a:t>
            </a:r>
          </a:p>
          <a:p>
            <a:pPr marL="0"/>
            <a:r>
              <a:rPr lang="en-US" sz="3000" dirty="0">
                <a:latin typeface="Century Schoolbook" panose="02040604050505020304" pitchFamily="18" charset="0"/>
              </a:rPr>
              <a:t>National and International </a:t>
            </a:r>
          </a:p>
          <a:p>
            <a:pPr marL="457200" lvl="1"/>
            <a:r>
              <a:rPr lang="en-US" sz="3000" dirty="0">
                <a:latin typeface="Century Schoolbook" panose="02040604050505020304" pitchFamily="18" charset="0"/>
              </a:rPr>
              <a:t>International Assn. of Fire Chief’s</a:t>
            </a:r>
          </a:p>
          <a:p>
            <a:pPr marL="457200" lvl="1"/>
            <a:r>
              <a:rPr lang="en-US" sz="3000" dirty="0">
                <a:latin typeface="Century Schoolbook" panose="02040604050505020304" pitchFamily="18" charset="0"/>
              </a:rPr>
              <a:t>International Code Council</a:t>
            </a:r>
          </a:p>
          <a:p>
            <a:pPr marL="457200" lvl="1"/>
            <a:r>
              <a:rPr lang="en-US" sz="3000" dirty="0">
                <a:latin typeface="Century Schoolbook" panose="02040604050505020304" pitchFamily="18" charset="0"/>
              </a:rPr>
              <a:t>National Fire Protection Agency</a:t>
            </a:r>
          </a:p>
          <a:p>
            <a:pPr marL="450000" lvl="1"/>
            <a:endParaRPr lang="en-US" sz="1300" dirty="0"/>
          </a:p>
          <a:p>
            <a:pPr lvl="1"/>
            <a:endParaRPr lang="en-US" sz="1300" dirty="0"/>
          </a:p>
        </p:txBody>
      </p:sp>
      <p:sp>
        <p:nvSpPr>
          <p:cNvPr id="63" name="Freeform: Shape 60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6EF809-1004-4F53-A9EA-BDA6E8BD5B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4807" r="21062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2776210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240</Words>
  <Application>Microsoft Office PowerPoint</Application>
  <PresentationFormat>Widescreen</PresentationFormat>
  <Paragraphs>87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Century Schoolbook</vt:lpstr>
      <vt:lpstr>Office Theme</vt:lpstr>
      <vt:lpstr>Tega Cay Fire Dept. 2020 Year End Review</vt:lpstr>
      <vt:lpstr>Response Stats </vt:lpstr>
      <vt:lpstr>Training</vt:lpstr>
      <vt:lpstr>Initiatives </vt:lpstr>
      <vt:lpstr>Initiatives </vt:lpstr>
      <vt:lpstr>Education</vt:lpstr>
      <vt:lpstr>Community Involvement</vt:lpstr>
      <vt:lpstr>Partnerships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Tega Cay Fire Dept. 2020 Year End Review</dc:title>
  <dc:creator>Chief Hasty</dc:creator>
  <cp:lastModifiedBy>Chief Hasty</cp:lastModifiedBy>
  <cp:revision>1</cp:revision>
  <dcterms:created xsi:type="dcterms:W3CDTF">2020-11-09T22:54:12Z</dcterms:created>
  <dcterms:modified xsi:type="dcterms:W3CDTF">2020-11-09T22:56:39Z</dcterms:modified>
</cp:coreProperties>
</file>