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1"/>
  </p:notesMasterIdLst>
  <p:sldIdLst>
    <p:sldId id="256" r:id="rId2"/>
    <p:sldId id="258" r:id="rId3"/>
    <p:sldId id="274" r:id="rId4"/>
    <p:sldId id="271" r:id="rId5"/>
    <p:sldId id="272" r:id="rId6"/>
    <p:sldId id="263" r:id="rId7"/>
    <p:sldId id="270" r:id="rId8"/>
    <p:sldId id="265" r:id="rId9"/>
    <p:sldId id="27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0" i="0" u="none" strike="noStrike" kern="1200" spc="0" baseline="0">
                <a:solidFill>
                  <a:schemeClr val="bg1"/>
                </a:solidFill>
                <a:latin typeface="Century Schoolbook" panose="02040604050505020304" pitchFamily="18" charset="0"/>
                <a:ea typeface="+mn-ea"/>
                <a:cs typeface="+mn-cs"/>
              </a:defRPr>
            </a:pPr>
            <a:r>
              <a:rPr lang="en-US" sz="4000" u="sng" dirty="0">
                <a:solidFill>
                  <a:schemeClr val="bg1"/>
                </a:solidFill>
                <a:latin typeface="Century Schoolbook" panose="02040604050505020304" pitchFamily="18" charset="0"/>
              </a:rPr>
              <a:t>2021 Fire Incident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spc="0" baseline="0">
              <a:solidFill>
                <a:schemeClr val="bg1"/>
              </a:solidFill>
              <a:latin typeface="Century Schoolbook" panose="02040604050505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1962251366160759"/>
          <c:w val="1"/>
          <c:h val="0.4250270432221515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26-45AF-A513-A2A77E06C0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26-45AF-A513-A2A77E06C0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26-45AF-A513-A2A77E06C0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F26-45AF-A513-A2A77E06C0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F26-45AF-A513-A2A77E06C0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F26-45AF-A513-A2A77E06C0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F26-45AF-A513-A2A77E06C0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FF26-45AF-A513-A2A77E06C0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FF26-45AF-A513-A2A77E06C05C}"/>
              </c:ext>
            </c:extLst>
          </c:dPt>
          <c:cat>
            <c:strRef>
              <c:f>Sheet1!$A$10:$A$18</c:f>
              <c:strCache>
                <c:ptCount val="9"/>
                <c:pt idx="0">
                  <c:v>100 - Fire</c:v>
                </c:pt>
                <c:pt idx="1">
                  <c:v>200 - Over Heat, Over Pressure, Explosion</c:v>
                </c:pt>
                <c:pt idx="2">
                  <c:v>300 - EMS</c:v>
                </c:pt>
                <c:pt idx="3">
                  <c:v>400 - HAZMAT</c:v>
                </c:pt>
                <c:pt idx="4">
                  <c:v>500 - Service Call</c:v>
                </c:pt>
                <c:pt idx="5">
                  <c:v>600 - Good Intent</c:v>
                </c:pt>
                <c:pt idx="6">
                  <c:v>700 - False Alarm</c:v>
                </c:pt>
                <c:pt idx="7">
                  <c:v>800 - Natural Disaster</c:v>
                </c:pt>
                <c:pt idx="8">
                  <c:v>900 - Special Incident</c:v>
                </c:pt>
              </c:strCache>
            </c:strRef>
          </c:cat>
          <c:val>
            <c:numRef>
              <c:f>Sheet1!$B$10:$B$18</c:f>
              <c:numCache>
                <c:formatCode>General</c:formatCode>
                <c:ptCount val="9"/>
                <c:pt idx="0">
                  <c:v>32</c:v>
                </c:pt>
                <c:pt idx="1">
                  <c:v>4</c:v>
                </c:pt>
                <c:pt idx="2">
                  <c:v>518</c:v>
                </c:pt>
                <c:pt idx="3">
                  <c:v>18</c:v>
                </c:pt>
                <c:pt idx="4">
                  <c:v>67</c:v>
                </c:pt>
                <c:pt idx="5">
                  <c:v>209</c:v>
                </c:pt>
                <c:pt idx="6">
                  <c:v>166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F26-45AF-A513-A2A77E06C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2789616291771E-2"/>
          <c:y val="0.65006086523602191"/>
          <c:w val="0.93887442076741645"/>
          <c:h val="0.32557385509565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0.86851</cdr:x>
      <cdr:y>0</cdr:y>
    </cdr:from>
    <cdr:to>
      <cdr:x>1</cdr:x>
      <cdr:y>0.41272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C2A5FFEF-030F-4028-8107-AD8E251F4B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503283" y="0"/>
          <a:ext cx="1438781" cy="133514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229F49-FB1B-A54C-98C9-3683093EB251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6DF1E8-FE99-C740-AA21-33A084316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D302-6593-4A4F-B7E1-95F435867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1106280"/>
          </a:xfrm>
        </p:spPr>
        <p:txBody>
          <a:bodyPr>
            <a:noAutofit/>
          </a:bodyPr>
          <a:lstStyle/>
          <a:p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Tega Cay Fire Dept.</a:t>
            </a:r>
            <a:br>
              <a:rPr lang="en-US" sz="4400" b="1" dirty="0">
                <a:ln w="22225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</a:b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2021 Year End Review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E3D56E-5538-4DBC-BDA8-948725EA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1" y="307731"/>
            <a:ext cx="4298534" cy="3997637"/>
          </a:xfrm>
          <a:prstGeom prst="rect">
            <a:avLst/>
          </a:prstGeom>
        </p:spPr>
      </p:pic>
      <p:pic>
        <p:nvPicPr>
          <p:cNvPr id="5" name="Picture 4" descr="A tree in front of a building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2" b="4932"/>
          <a:stretch/>
        </p:blipFill>
        <p:spPr>
          <a:xfrm>
            <a:off x="6416043" y="772080"/>
            <a:ext cx="5455917" cy="3068939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FC6F0BB-A52E-4393-804E-50AAA7AF07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329486"/>
              </p:ext>
            </p:extLst>
          </p:nvPr>
        </p:nvGraphicFramePr>
        <p:xfrm>
          <a:off x="883665" y="284310"/>
          <a:ext cx="10942064" cy="323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6496B6-C801-4C5C-8E35-17DB26896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489976"/>
              </p:ext>
            </p:extLst>
          </p:nvPr>
        </p:nvGraphicFramePr>
        <p:xfrm>
          <a:off x="1337022" y="3429000"/>
          <a:ext cx="9897035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27646">
                  <a:extLst>
                    <a:ext uri="{9D8B030D-6E8A-4147-A177-3AD203B41FA5}">
                      <a16:colId xmlns:a16="http://schemas.microsoft.com/office/drawing/2014/main" val="915230634"/>
                    </a:ext>
                  </a:extLst>
                </a:gridCol>
                <a:gridCol w="4169389">
                  <a:extLst>
                    <a:ext uri="{9D8B030D-6E8A-4147-A177-3AD203B41FA5}">
                      <a16:colId xmlns:a16="http://schemas.microsoft.com/office/drawing/2014/main" val="4146509916"/>
                    </a:ext>
                  </a:extLst>
                </a:gridCol>
              </a:tblGrid>
              <a:tr h="2194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Fire Incident Type Breakdown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605204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3457569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100 - Fire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500595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200 - Over Heat, Over Pressure, Explosion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5484229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300 - EMS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518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0106901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400 - HAZMAT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9019618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500 - Service Call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1257690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600 - Good Intent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4174800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700 - False Alarm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166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6290559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800 - Natural Disaster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4958351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900 - Special Incident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2441142"/>
                  </a:ext>
                </a:extLst>
              </a:tr>
              <a:tr h="2194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Totals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0828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E28DE-820A-4BD4-A449-95053CA5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061" y="295957"/>
            <a:ext cx="5154168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3199"/>
          <a:stretch/>
        </p:blipFill>
        <p:spPr>
          <a:xfrm>
            <a:off x="255770" y="1283524"/>
            <a:ext cx="5838706" cy="4678379"/>
          </a:xfrm>
          <a:prstGeom prst="rect">
            <a:avLst/>
          </a:prstGeom>
        </p:spPr>
      </p:pic>
      <p:cxnSp>
        <p:nvCxnSpPr>
          <p:cNvPr id="54" name="Straight Connector 42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C4C-266D-4AFD-9F1A-5E4CDECCB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700" y="1493821"/>
            <a:ext cx="5154168" cy="46783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buClr>
                <a:schemeClr val="tx1"/>
              </a:buClr>
            </a:pPr>
            <a:r>
              <a:rPr lang="en-US" sz="2400" b="1" u="sng" dirty="0">
                <a:effectLst/>
                <a:latin typeface="Century Schoolbook" panose="02040604050505020304" pitchFamily="18" charset="0"/>
              </a:rPr>
              <a:t>2021 Stats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effectLst/>
                <a:latin typeface="Century Schoolbook" panose="02040604050505020304" pitchFamily="18" charset="0"/>
              </a:rPr>
              <a:t>In 2021 the Tega Cay FD recorded 6140 training hours.</a:t>
            </a:r>
          </a:p>
          <a:p>
            <a:pPr marL="0">
              <a:buClr>
                <a:schemeClr val="tx1"/>
              </a:buClr>
            </a:pPr>
            <a:r>
              <a:rPr lang="en-US" sz="2400" b="1" u="sng" dirty="0">
                <a:latin typeface="Century Schoolbook" panose="02040604050505020304" pitchFamily="18" charset="0"/>
              </a:rPr>
              <a:t>Projections for FY2022 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High Angle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Confined Space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Swift Water/Boat Ops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Flat Water Boat Operations 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ISO Compliant Classes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EMT 	</a:t>
            </a:r>
          </a:p>
          <a:p>
            <a:pPr lvl="1">
              <a:buClr>
                <a:schemeClr val="tx1"/>
              </a:buClr>
            </a:pPr>
            <a:endParaRPr lang="en-US" sz="22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CEBD1A-6B5B-4AAD-81AD-48C2269DF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25" y="158827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5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58" y="72837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Initiatives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0" b="18120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3EED82-9F8B-4C28-8442-40D3563841B0}"/>
              </a:ext>
            </a:extLst>
          </p:cNvPr>
          <p:cNvSpPr txBox="1">
            <a:spLocks/>
          </p:cNvSpPr>
          <p:nvPr/>
        </p:nvSpPr>
        <p:spPr>
          <a:xfrm>
            <a:off x="6289151" y="2053938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Events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EMS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Response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Education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Incident Action Plans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Community Involvement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Training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Grants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756EF2B-B3E8-4BAC-BF09-703F51CE8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00" y="163987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3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12D7E1-1619-4914-BD08-69AFD237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25061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Initiatives</a:t>
            </a:r>
            <a:r>
              <a:rPr lang="en-US" u="sng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997" y="1566471"/>
            <a:ext cx="7105152" cy="52915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Fire and Medical Management 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Preplans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Technical Review, Inspections and Enforcement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Fire and Medical Records Management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Informational Platform Development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Operations and Administration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COVID Staffing Impacts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Schoolbook" panose="02040604050505020304" pitchFamily="18" charset="0"/>
              </a:rPr>
              <a:t>Grants</a:t>
            </a:r>
          </a:p>
          <a:p>
            <a:pPr marL="228600" defTabSz="914400">
              <a:lnSpc>
                <a:spcPct val="90000"/>
              </a:lnSpc>
              <a:spcAft>
                <a:spcPts val="600"/>
              </a:spcAft>
            </a:pPr>
            <a:endParaRPr lang="en-US" sz="7000" dirty="0">
              <a:latin typeface="Century Schoolbook" panose="02040604050505020304" pitchFamily="18" charset="0"/>
            </a:endParaRP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3" b="13913"/>
          <a:stretch/>
        </p:blipFill>
        <p:spPr>
          <a:xfrm>
            <a:off x="6508507" y="1"/>
            <a:ext cx="5683493" cy="594541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3C3A09D-DB2A-4DEA-9FFE-4DD8A0585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05" y="59091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1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r="-3" b="24187"/>
          <a:stretch/>
        </p:blipFill>
        <p:spPr>
          <a:xfrm>
            <a:off x="2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" r="-3" b="24864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9173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" r="-2" b="15164"/>
          <a:stretch/>
        </p:blipFill>
        <p:spPr>
          <a:xfrm>
            <a:off x="5353049" y="2660089"/>
            <a:ext cx="6838950" cy="4197911"/>
          </a:xfrm>
          <a:custGeom>
            <a:avLst/>
            <a:gdLst/>
            <a:ahLst/>
            <a:cxnLst/>
            <a:rect l="l" t="t" r="r" b="b"/>
            <a:pathLst>
              <a:path w="6838950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791200" y="0"/>
                </a:lnTo>
                <a:lnTo>
                  <a:pt x="6838950" y="0"/>
                </a:lnTo>
                <a:lnTo>
                  <a:pt x="6838950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59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3098042"/>
            <a:ext cx="5308979" cy="852985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FFFF"/>
                </a:solidFill>
                <a:latin typeface="Century Schoolbook" panose="02040604050505020304" pitchFamily="18" charset="0"/>
                <a:ea typeface="American Typewriter" charset="0"/>
                <a:cs typeface="Calibri" panose="020F0502020204030204" pitchFamily="34" charset="0"/>
              </a:rPr>
              <a:t>Education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696B50-C04E-4605-80D0-AC35EB159D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r="2" b="11582"/>
          <a:stretch/>
        </p:blipFill>
        <p:spPr>
          <a:xfrm>
            <a:off x="2268501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88" y="3951027"/>
            <a:ext cx="4746863" cy="2130364"/>
          </a:xfrm>
        </p:spPr>
        <p:txBody>
          <a:bodyPr anchor="ctr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entury Schoolbook" panose="02040604050505020304" pitchFamily="18" charset="0"/>
                <a:ea typeface="American Typewriter" charset="0"/>
                <a:cs typeface="Calibri" panose="020F0502020204030204" pitchFamily="34" charset="0"/>
              </a:rPr>
              <a:t>Fire Safe City</a:t>
            </a:r>
          </a:p>
          <a:p>
            <a:r>
              <a:rPr lang="en-US" sz="2400" dirty="0">
                <a:solidFill>
                  <a:srgbClr val="FFFFFF"/>
                </a:solidFill>
                <a:latin typeface="Century Schoolbook" panose="02040604050505020304" pitchFamily="18" charset="0"/>
                <a:ea typeface="American Typewriter" charset="0"/>
                <a:cs typeface="Calibri" panose="020F0502020204030204" pitchFamily="34" charset="0"/>
              </a:rPr>
              <a:t>Fire Safety Messaging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entury Schoolbook" panose="02040604050505020304" pitchFamily="18" charset="0"/>
                <a:ea typeface="American Typewriter" charset="0"/>
                <a:cs typeface="Calibri" panose="020F0502020204030204" pitchFamily="34" charset="0"/>
              </a:rPr>
              <a:t>18355 views on Social Media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entury Schoolbook" panose="02040604050505020304" pitchFamily="18" charset="0"/>
                <a:ea typeface="American Typewriter" charset="0"/>
                <a:cs typeface="Calibri" panose="020F0502020204030204" pitchFamily="34" charset="0"/>
              </a:rPr>
              <a:t>Read, Interact &amp; Educate</a:t>
            </a:r>
          </a:p>
        </p:txBody>
      </p:sp>
    </p:spTree>
    <p:extLst>
      <p:ext uri="{BB962C8B-B14F-4D97-AF65-F5344CB8AC3E}">
        <p14:creationId xmlns:p14="http://schemas.microsoft.com/office/powerpoint/2010/main" val="158958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7029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Community Involvement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CEE05D-F25C-4EC3-B527-D9C999E3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F036726-0C05-446E-91C3-B986EBEA0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1">
              <a:alpha val="4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2435"/>
          <a:stretch/>
        </p:blipFill>
        <p:spPr>
          <a:xfrm rot="10800000">
            <a:off x="850487" y="810881"/>
            <a:ext cx="2940642" cy="2945339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6910"/>
          <a:stretch/>
        </p:blipFill>
        <p:spPr>
          <a:xfrm>
            <a:off x="4499281" y="810882"/>
            <a:ext cx="2082769" cy="1812575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2" b="2"/>
          <a:stretch/>
        </p:blipFill>
        <p:spPr>
          <a:xfrm>
            <a:off x="1284322" y="4279769"/>
            <a:ext cx="2072972" cy="1762038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E566EB8-87B1-489A-A5AB-8AAECEBE87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1997" b="-1"/>
          <a:stretch/>
        </p:blipFill>
        <p:spPr>
          <a:xfrm>
            <a:off x="4323497" y="3357451"/>
            <a:ext cx="2434338" cy="243433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4995" y="2452192"/>
            <a:ext cx="3732245" cy="398840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/>
            <a:r>
              <a:rPr lang="en-US" b="1" dirty="0">
                <a:latin typeface="Century Schoolbook" panose="02040604050505020304" pitchFamily="18" charset="0"/>
              </a:rPr>
              <a:t>City Events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July 4th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Veteran’s Day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Shop with a Hero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Concert Series</a:t>
            </a:r>
          </a:p>
          <a:p>
            <a:pPr marL="0"/>
            <a:r>
              <a:rPr lang="en-US" b="1" dirty="0">
                <a:latin typeface="Century Schoolbook" panose="02040604050505020304" pitchFamily="18" charset="0"/>
              </a:rPr>
              <a:t>Fire Department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Smoke Alarm Blitz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Virtual Story Time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Open House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9-11 Remembrance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Santa in the Cay</a:t>
            </a:r>
          </a:p>
          <a:p>
            <a:pPr marL="457200"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620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64" y="374347"/>
            <a:ext cx="5314536" cy="117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Partnerships</a:t>
            </a:r>
            <a:r>
              <a:rPr lang="en-US" u="sng" dirty="0">
                <a:latin typeface="+mn-lt"/>
              </a:rPr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1999" y="1377243"/>
            <a:ext cx="5988141" cy="495582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/>
            <a:r>
              <a:rPr lang="en-US" dirty="0">
                <a:latin typeface="Century Schoolbook" panose="02040604050505020304" pitchFamily="18" charset="0"/>
              </a:rPr>
              <a:t>City Departments</a:t>
            </a:r>
          </a:p>
          <a:p>
            <a:pPr marL="0"/>
            <a:r>
              <a:rPr lang="en-US" dirty="0">
                <a:latin typeface="Century Schoolbook" panose="02040604050505020304" pitchFamily="18" charset="0"/>
              </a:rPr>
              <a:t>County Agencies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Piedmont EMS</a:t>
            </a:r>
          </a:p>
          <a:p>
            <a:pPr marL="0"/>
            <a:r>
              <a:rPr lang="en-US" dirty="0">
                <a:latin typeface="Century Schoolbook" panose="02040604050505020304" pitchFamily="18" charset="0"/>
              </a:rPr>
              <a:t>York County Fire Service</a:t>
            </a:r>
          </a:p>
          <a:p>
            <a:pPr marL="0"/>
            <a:r>
              <a:rPr lang="en-US" dirty="0">
                <a:latin typeface="Century Schoolbook" panose="02040604050505020304" pitchFamily="18" charset="0"/>
              </a:rPr>
              <a:t>Emergency Management</a:t>
            </a:r>
          </a:p>
          <a:p>
            <a:pPr marL="0"/>
            <a:r>
              <a:rPr lang="en-US" dirty="0">
                <a:latin typeface="Century Schoolbook" panose="02040604050505020304" pitchFamily="18" charset="0"/>
              </a:rPr>
              <a:t>SC State Agencies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CRR – Fire Safe City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SC State Fire Academy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SC Chief’s Association</a:t>
            </a:r>
          </a:p>
          <a:p>
            <a:pPr marL="0"/>
            <a:r>
              <a:rPr lang="en-US" dirty="0">
                <a:latin typeface="Century Schoolbook" panose="02040604050505020304" pitchFamily="18" charset="0"/>
              </a:rPr>
              <a:t>National and International 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International Assn. of Fire Chief’s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International Code Council</a:t>
            </a:r>
          </a:p>
          <a:p>
            <a:pPr marL="457200" lvl="1"/>
            <a:r>
              <a:rPr lang="en-US" sz="2800" dirty="0">
                <a:latin typeface="Century Schoolbook" panose="02040604050505020304" pitchFamily="18" charset="0"/>
              </a:rPr>
              <a:t>National Fire Protection Agency</a:t>
            </a:r>
          </a:p>
          <a:p>
            <a:pPr marL="450000" lvl="1"/>
            <a:endParaRPr lang="en-US" sz="2800" dirty="0">
              <a:latin typeface="Century Schoolbook" panose="02040604050505020304" pitchFamily="18" charset="0"/>
            </a:endParaRPr>
          </a:p>
          <a:p>
            <a:pPr lvl="1"/>
            <a:endParaRPr lang="en-US" sz="1300" dirty="0"/>
          </a:p>
        </p:txBody>
      </p:sp>
      <p:sp>
        <p:nvSpPr>
          <p:cNvPr id="63" name="Freeform: Shape 6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EF809-1004-4F53-A9EA-BDA6E8BD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7" r="2106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762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816" y="974939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New for 22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7" b="26157"/>
          <a:stretch/>
        </p:blipFill>
        <p:spPr>
          <a:xfrm>
            <a:off x="0" y="0"/>
            <a:ext cx="6136816" cy="535476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3EED82-9F8B-4C28-8442-40D3563841B0}"/>
              </a:ext>
            </a:extLst>
          </p:cNvPr>
          <p:cNvSpPr txBox="1">
            <a:spLocks/>
          </p:cNvSpPr>
          <p:nvPr/>
        </p:nvSpPr>
        <p:spPr>
          <a:xfrm>
            <a:off x="5566852" y="2256324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Educational Outreach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EMS Service Enhancement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Technical Rescue Training and Capability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Century Schoolbook" panose="02040604050505020304" pitchFamily="18" charset="0"/>
              </a:rPr>
              <a:t>Confined Space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Century Schoolbook" panose="02040604050505020304" pitchFamily="18" charset="0"/>
              </a:rPr>
              <a:t>Water Rescue</a:t>
            </a:r>
          </a:p>
          <a:p>
            <a:pPr lvl="1">
              <a:spcBef>
                <a:spcPts val="1000"/>
              </a:spcBef>
              <a:defRPr/>
            </a:pPr>
            <a:r>
              <a:rPr lang="en-US" dirty="0">
                <a:latin typeface="Century Schoolbook" panose="02040604050505020304" pitchFamily="18" charset="0"/>
              </a:rPr>
              <a:t>High Angle</a:t>
            </a:r>
          </a:p>
          <a:p>
            <a:pPr>
              <a:defRPr/>
            </a:pPr>
            <a:r>
              <a:rPr lang="en-US" sz="2400" dirty="0">
                <a:latin typeface="Century Schoolbook" panose="02040604050505020304" pitchFamily="18" charset="0"/>
              </a:rPr>
              <a:t>ISO Inspection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756EF2B-B3E8-4BAC-BF09-703F51CE8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00" y="163987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39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253</Words>
  <Application>Microsoft Office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Schoolbook</vt:lpstr>
      <vt:lpstr>Office Theme</vt:lpstr>
      <vt:lpstr>Tega Cay Fire Dept. 2021 Year End Review</vt:lpstr>
      <vt:lpstr>PowerPoint Presentation</vt:lpstr>
      <vt:lpstr>Training</vt:lpstr>
      <vt:lpstr>Initiatives </vt:lpstr>
      <vt:lpstr>Initiatives </vt:lpstr>
      <vt:lpstr>Education</vt:lpstr>
      <vt:lpstr>Community Involvement</vt:lpstr>
      <vt:lpstr>Partnerships </vt:lpstr>
      <vt:lpstr>New for 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Tega Cay Fire Dept. 2020 Year End Review</dc:title>
  <dc:creator>Chief Hasty</dc:creator>
  <cp:lastModifiedBy>Chief Hasty</cp:lastModifiedBy>
  <cp:revision>14</cp:revision>
  <dcterms:created xsi:type="dcterms:W3CDTF">2020-11-09T22:54:12Z</dcterms:created>
  <dcterms:modified xsi:type="dcterms:W3CDTF">2022-02-03T18:37:36Z</dcterms:modified>
</cp:coreProperties>
</file>